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7" r:id="rId3"/>
    <p:sldMasterId id="2147483733" r:id="rId4"/>
    <p:sldMasterId id="2147483745" r:id="rId5"/>
    <p:sldMasterId id="2147483781" r:id="rId6"/>
    <p:sldMasterId id="2147483805" r:id="rId7"/>
  </p:sldMasterIdLst>
  <p:notesMasterIdLst>
    <p:notesMasterId r:id="rId54"/>
  </p:notesMasterIdLst>
  <p:sldIdLst>
    <p:sldId id="381" r:id="rId8"/>
    <p:sldId id="310" r:id="rId9"/>
    <p:sldId id="478" r:id="rId10"/>
    <p:sldId id="422" r:id="rId11"/>
    <p:sldId id="423" r:id="rId12"/>
    <p:sldId id="335" r:id="rId13"/>
    <p:sldId id="479" r:id="rId14"/>
    <p:sldId id="336" r:id="rId15"/>
    <p:sldId id="324" r:id="rId16"/>
    <p:sldId id="261" r:id="rId17"/>
    <p:sldId id="266" r:id="rId18"/>
    <p:sldId id="269" r:id="rId19"/>
    <p:sldId id="295" r:id="rId20"/>
    <p:sldId id="260" r:id="rId21"/>
    <p:sldId id="289" r:id="rId22"/>
    <p:sldId id="344" r:id="rId23"/>
    <p:sldId id="345" r:id="rId24"/>
    <p:sldId id="346" r:id="rId25"/>
    <p:sldId id="425" r:id="rId26"/>
    <p:sldId id="338" r:id="rId27"/>
    <p:sldId id="339" r:id="rId28"/>
    <p:sldId id="340" r:id="rId29"/>
    <p:sldId id="290" r:id="rId30"/>
    <p:sldId id="268" r:id="rId31"/>
    <p:sldId id="297" r:id="rId32"/>
    <p:sldId id="480" r:id="rId33"/>
    <p:sldId id="481" r:id="rId34"/>
    <p:sldId id="482" r:id="rId35"/>
    <p:sldId id="483" r:id="rId36"/>
    <p:sldId id="484" r:id="rId37"/>
    <p:sldId id="427" r:id="rId38"/>
    <p:sldId id="428" r:id="rId39"/>
    <p:sldId id="430" r:id="rId40"/>
    <p:sldId id="434" r:id="rId41"/>
    <p:sldId id="435" r:id="rId42"/>
    <p:sldId id="438" r:id="rId43"/>
    <p:sldId id="439" r:id="rId44"/>
    <p:sldId id="485" r:id="rId45"/>
    <p:sldId id="486" r:id="rId46"/>
    <p:sldId id="487" r:id="rId47"/>
    <p:sldId id="488" r:id="rId48"/>
    <p:sldId id="489" r:id="rId49"/>
    <p:sldId id="475" r:id="rId50"/>
    <p:sldId id="471" r:id="rId51"/>
    <p:sldId id="342" r:id="rId52"/>
    <p:sldId id="34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54" autoAdjust="0"/>
    <p:restoredTop sz="77011" autoAdjust="0"/>
  </p:normalViewPr>
  <p:slideViewPr>
    <p:cSldViewPr>
      <p:cViewPr varScale="1">
        <p:scale>
          <a:sx n="72" d="100"/>
          <a:sy n="72" d="100"/>
        </p:scale>
        <p:origin x="312" y="54"/>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179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098433348005414"/>
          <c:y val="3.1146072891758931E-2"/>
          <c:w val="0.83828083989501312"/>
          <c:h val="0.93006929743066447"/>
        </c:manualLayout>
      </c:layout>
      <c:barChart>
        <c:barDir val="col"/>
        <c:grouping val="clustered"/>
        <c:varyColors val="0"/>
        <c:ser>
          <c:idx val="0"/>
          <c:order val="0"/>
          <c:tx>
            <c:strRef>
              <c:f>[Insilico_Andy_18S_V4_from_liv.xlsx]Insilico_Andy_18S_V4.txt!$D$1</c:f>
              <c:strCache>
                <c:ptCount val="1"/>
                <c:pt idx="0">
                  <c:v>in.silico.stag</c:v>
                </c:pt>
              </c:strCache>
            </c:strRef>
          </c:tx>
          <c:invertIfNegative val="0"/>
          <c:cat>
            <c:strRef>
              <c:f>[Insilico_Andy_18S_V4_from_liv.xlsx]Insilico_Andy_18S_V4.txt!$K$2:$K$17</c:f>
              <c:strCache>
                <c:ptCount val="16"/>
                <c:pt idx="0">
                  <c:v>Eukaryota; Hacrobia; Haptophyta; Prymnesiophyceae; Prymnesiales; Chrysochromulinaceae; Chrysochromulina; Chrysochromulina_X+sp.</c:v>
                </c:pt>
                <c:pt idx="1">
                  <c:v>Eukaryota; Alveolata; Dinophyta; Syndiniales; Dino-Group-II; Dino-Group-II-Clade-3; Amoebophrya; Amoebophrya+sp.</c:v>
                </c:pt>
                <c:pt idx="2">
                  <c:v>Eukaryota; Stramenopiles; Ochrophyta; Bacillariophyta; Bacillariophyta_X; Radial-centric-basal-Coscinodiscophyceae; Radial-centric-basal-Coscinodiscophyceae_X; Radial-centric-basal-Coscinodiscophyceae_X+sp.</c:v>
                </c:pt>
                <c:pt idx="3">
                  <c:v>Eukaryota; Alveolata; Dinophyta; Dinophyceae; Dinophyceae_X; Dinophyceae_XX; Lingulodinium; Lingulodinium+polyedrum</c:v>
                </c:pt>
                <c:pt idx="4">
                  <c:v>Eukaryota; Alveolata; Dinophyta; Syndiniales; Dino-Group-II; Dino-Group-II-Clade-10-and-11; Dino-Group-II-Clade-10-and-11_X; Dino-Group-II-Clade-10-and-11_X+sp.</c:v>
                </c:pt>
                <c:pt idx="5">
                  <c:v>Eukaryota; Rhizaria; Cercozoa; Filosa-Thecofilosea; Cryomonadida; Cryothecomonas-lineage; Cryothecomonas; Cryothecomonas+sp.</c:v>
                </c:pt>
                <c:pt idx="6">
                  <c:v>Eukaryota; Alveolata; Dinophyta; Dinophyceae; Dinophyceae_X; Dinophyceae_XX; Gymnodinium; Gymnodinium+dorsalisulcum</c:v>
                </c:pt>
                <c:pt idx="7">
                  <c:v>Eukaryota; Alveolata; Dinophyta; Dinophyceae; Dinophyceae_X; Dinophyceae_XX; Gyrodinium; Gyrodinium+spirale</c:v>
                </c:pt>
                <c:pt idx="8">
                  <c:v>Eukaryota; Rhizaria; Radiolaria; RAD-B; RAD-B_X; RAD-B-Group-IV; Larcopyle; Larcopyle+butschlii</c:v>
                </c:pt>
                <c:pt idx="9">
                  <c:v>Eukaryota; Alveolata; Dinophyta; Syndiniales; Dino-Group-I; Dino-Group-I-Clade-5; Dino-Group-I-Clade-5_X; Dino-Group-I-Clade-5_X+sp.</c:v>
                </c:pt>
                <c:pt idx="10">
                  <c:v>Eukaryota; Alveolata; Ciliophora; Phyllopharyngea; Suctoria; Acinetidae; Acinetidae_X; Acinetidae_X+sp._strain5</c:v>
                </c:pt>
                <c:pt idx="11">
                  <c:v>Eukaryota; Stramenopiles; Ochrophyta; Bacillariophyta; Bacillariophyta_X; Radial-centric-basal-Coscinodiscophyceae; Radial-centric-basal-Coscinodiscophyceae_X; Radial-centric-basal-Coscinodiscophyceae_X+sp.</c:v>
                </c:pt>
                <c:pt idx="12">
                  <c:v>Eukaryota; Alveolata; Ciliophora; Spirotrichea; Oligotrichia; Strombidiidae; Strombidium; Strombidium+basimorphum</c:v>
                </c:pt>
                <c:pt idx="13">
                  <c:v>Eukaryota; Alveolata; Dinophyta; Dinophyceae; Dinophyceae_X; Dinophyceae_XX; Dinophyceae_XXX; Dinophyceae_XXX_+sp._clade_001</c:v>
                </c:pt>
                <c:pt idx="14">
                  <c:v>Eukaryota; Opisthokonta; Metazoa; Arthropoda; Crustacea; Maxillopoda; Paracalanus; Paracalanus+parvus</c:v>
                </c:pt>
                <c:pt idx="15">
                  <c:v>Eukaryota; Alveolata; Dinophyta; Dinophyceae; Dinophyceae_X; Dinophyceae_XX; Neoceratium; Neoceratium+furca</c:v>
                </c:pt>
              </c:strCache>
            </c:strRef>
          </c:cat>
          <c:val>
            <c:numRef>
              <c:f>[Insilico_Andy_18S_V4_from_liv.xlsx]Insilico_Andy_18S_V4.txt!$D$2:$D$17</c:f>
              <c:numCache>
                <c:formatCode>General</c:formatCode>
                <c:ptCount val="16"/>
                <c:pt idx="0">
                  <c:v>0.17</c:v>
                </c:pt>
                <c:pt idx="1">
                  <c:v>0.16</c:v>
                </c:pt>
                <c:pt idx="2">
                  <c:v>0.12</c:v>
                </c:pt>
                <c:pt idx="3">
                  <c:v>0.1</c:v>
                </c:pt>
                <c:pt idx="4">
                  <c:v>0.08</c:v>
                </c:pt>
                <c:pt idx="5">
                  <c:v>0.08</c:v>
                </c:pt>
                <c:pt idx="6">
                  <c:v>7.0000000000000007E-2</c:v>
                </c:pt>
                <c:pt idx="7">
                  <c:v>7.0000000000000007E-2</c:v>
                </c:pt>
                <c:pt idx="8">
                  <c:v>0.05</c:v>
                </c:pt>
                <c:pt idx="9">
                  <c:v>0.05</c:v>
                </c:pt>
                <c:pt idx="10">
                  <c:v>0.02</c:v>
                </c:pt>
                <c:pt idx="11">
                  <c:v>1.35E-2</c:v>
                </c:pt>
                <c:pt idx="12">
                  <c:v>0.01</c:v>
                </c:pt>
                <c:pt idx="13">
                  <c:v>5.0000000000000001E-3</c:v>
                </c:pt>
                <c:pt idx="14">
                  <c:v>1E-3</c:v>
                </c:pt>
                <c:pt idx="15">
                  <c:v>5.0000000000000001E-4</c:v>
                </c:pt>
              </c:numCache>
            </c:numRef>
          </c:val>
          <c:extLst>
            <c:ext xmlns:c16="http://schemas.microsoft.com/office/drawing/2014/chart" uri="{C3380CC4-5D6E-409C-BE32-E72D297353CC}">
              <c16:uniqueId val="{00000000-1E25-4572-B133-EDBBBFD75473}"/>
            </c:ext>
          </c:extLst>
        </c:ser>
        <c:ser>
          <c:idx val="1"/>
          <c:order val="1"/>
          <c:tx>
            <c:strRef>
              <c:f>[Insilico_Andy_18S_V4_from_liv.xlsx]Insilico_Andy_18S_V4.txt!$F$1</c:f>
              <c:strCache>
                <c:ptCount val="1"/>
                <c:pt idx="0">
                  <c:v>STAGC.V4.TCGACGAG</c:v>
                </c:pt>
              </c:strCache>
            </c:strRef>
          </c:tx>
          <c:invertIfNegative val="0"/>
          <c:cat>
            <c:strRef>
              <c:f>[Insilico_Andy_18S_V4_from_liv.xlsx]Insilico_Andy_18S_V4.txt!$K$2:$K$17</c:f>
              <c:strCache>
                <c:ptCount val="16"/>
                <c:pt idx="0">
                  <c:v>Eukaryota; Hacrobia; Haptophyta; Prymnesiophyceae; Prymnesiales; Chrysochromulinaceae; Chrysochromulina; Chrysochromulina_X+sp.</c:v>
                </c:pt>
                <c:pt idx="1">
                  <c:v>Eukaryota; Alveolata; Dinophyta; Syndiniales; Dino-Group-II; Dino-Group-II-Clade-3; Amoebophrya; Amoebophrya+sp.</c:v>
                </c:pt>
                <c:pt idx="2">
                  <c:v>Eukaryota; Stramenopiles; Ochrophyta; Bacillariophyta; Bacillariophyta_X; Radial-centric-basal-Coscinodiscophyceae; Radial-centric-basal-Coscinodiscophyceae_X; Radial-centric-basal-Coscinodiscophyceae_X+sp.</c:v>
                </c:pt>
                <c:pt idx="3">
                  <c:v>Eukaryota; Alveolata; Dinophyta; Dinophyceae; Dinophyceae_X; Dinophyceae_XX; Lingulodinium; Lingulodinium+polyedrum</c:v>
                </c:pt>
                <c:pt idx="4">
                  <c:v>Eukaryota; Alveolata; Dinophyta; Syndiniales; Dino-Group-II; Dino-Group-II-Clade-10-and-11; Dino-Group-II-Clade-10-and-11_X; Dino-Group-II-Clade-10-and-11_X+sp.</c:v>
                </c:pt>
                <c:pt idx="5">
                  <c:v>Eukaryota; Rhizaria; Cercozoa; Filosa-Thecofilosea; Cryomonadida; Cryothecomonas-lineage; Cryothecomonas; Cryothecomonas+sp.</c:v>
                </c:pt>
                <c:pt idx="6">
                  <c:v>Eukaryota; Alveolata; Dinophyta; Dinophyceae; Dinophyceae_X; Dinophyceae_XX; Gymnodinium; Gymnodinium+dorsalisulcum</c:v>
                </c:pt>
                <c:pt idx="7">
                  <c:v>Eukaryota; Alveolata; Dinophyta; Dinophyceae; Dinophyceae_X; Dinophyceae_XX; Gyrodinium; Gyrodinium+spirale</c:v>
                </c:pt>
                <c:pt idx="8">
                  <c:v>Eukaryota; Rhizaria; Radiolaria; RAD-B; RAD-B_X; RAD-B-Group-IV; Larcopyle; Larcopyle+butschlii</c:v>
                </c:pt>
                <c:pt idx="9">
                  <c:v>Eukaryota; Alveolata; Dinophyta; Syndiniales; Dino-Group-I; Dino-Group-I-Clade-5; Dino-Group-I-Clade-5_X; Dino-Group-I-Clade-5_X+sp.</c:v>
                </c:pt>
                <c:pt idx="10">
                  <c:v>Eukaryota; Alveolata; Ciliophora; Phyllopharyngea; Suctoria; Acinetidae; Acinetidae_X; Acinetidae_X+sp._strain5</c:v>
                </c:pt>
                <c:pt idx="11">
                  <c:v>Eukaryota; Stramenopiles; Ochrophyta; Bacillariophyta; Bacillariophyta_X; Radial-centric-basal-Coscinodiscophyceae; Radial-centric-basal-Coscinodiscophyceae_X; Radial-centric-basal-Coscinodiscophyceae_X+sp.</c:v>
                </c:pt>
                <c:pt idx="12">
                  <c:v>Eukaryota; Alveolata; Ciliophora; Spirotrichea; Oligotrichia; Strombidiidae; Strombidium; Strombidium+basimorphum</c:v>
                </c:pt>
                <c:pt idx="13">
                  <c:v>Eukaryota; Alveolata; Dinophyta; Dinophyceae; Dinophyceae_X; Dinophyceae_XX; Dinophyceae_XXX; Dinophyceae_XXX_+sp._clade_001</c:v>
                </c:pt>
                <c:pt idx="14">
                  <c:v>Eukaryota; Opisthokonta; Metazoa; Arthropoda; Crustacea; Maxillopoda; Paracalanus; Paracalanus+parvus</c:v>
                </c:pt>
                <c:pt idx="15">
                  <c:v>Eukaryota; Alveolata; Dinophyta; Dinophyceae; Dinophyceae_X; Dinophyceae_XX; Neoceratium; Neoceratium+furca</c:v>
                </c:pt>
              </c:strCache>
            </c:strRef>
          </c:cat>
          <c:val>
            <c:numRef>
              <c:f>[Insilico_Andy_18S_V4_from_liv.xlsx]Insilico_Andy_18S_V4.txt!$F$2:$F$17</c:f>
              <c:numCache>
                <c:formatCode>0.0000</c:formatCode>
                <c:ptCount val="16"/>
                <c:pt idx="0">
                  <c:v>0.12271016311166875</c:v>
                </c:pt>
                <c:pt idx="1">
                  <c:v>0.19841070681723127</c:v>
                </c:pt>
                <c:pt idx="2">
                  <c:v>9.1928063571727309E-2</c:v>
                </c:pt>
                <c:pt idx="3">
                  <c:v>0.11953157674613132</c:v>
                </c:pt>
                <c:pt idx="4">
                  <c:v>8.9335006273525724E-2</c:v>
                </c:pt>
                <c:pt idx="5">
                  <c:v>6.2484316185696359E-2</c:v>
                </c:pt>
                <c:pt idx="6">
                  <c:v>7.6202425763278958E-2</c:v>
                </c:pt>
                <c:pt idx="7">
                  <c:v>8.0719364282726899E-2</c:v>
                </c:pt>
                <c:pt idx="8">
                  <c:v>4.6925972396486826E-2</c:v>
                </c:pt>
                <c:pt idx="9">
                  <c:v>4.7511501463822665E-2</c:v>
                </c:pt>
                <c:pt idx="10">
                  <c:v>1.8485989125888749E-2</c:v>
                </c:pt>
                <c:pt idx="11">
                  <c:v>1.5558343789209535E-2</c:v>
                </c:pt>
                <c:pt idx="12">
                  <c:v>6.9427017984107072E-3</c:v>
                </c:pt>
                <c:pt idx="13">
                  <c:v>4.8515265579255539E-3</c:v>
                </c:pt>
                <c:pt idx="14">
                  <c:v>6.6917607695524887E-4</c:v>
                </c:pt>
                <c:pt idx="15">
                  <c:v>8.3647009619406104E-4</c:v>
                </c:pt>
              </c:numCache>
            </c:numRef>
          </c:val>
          <c:extLst>
            <c:ext xmlns:c16="http://schemas.microsoft.com/office/drawing/2014/chart" uri="{C3380CC4-5D6E-409C-BE32-E72D297353CC}">
              <c16:uniqueId val="{00000001-1E25-4572-B133-EDBBBFD75473}"/>
            </c:ext>
          </c:extLst>
        </c:ser>
        <c:ser>
          <c:idx val="2"/>
          <c:order val="2"/>
          <c:tx>
            <c:strRef>
              <c:f>[Insilico_Andy_18S_V4_from_liv.xlsx]Insilico_Andy_18S_V4.txt!$H$1</c:f>
              <c:strCache>
                <c:ptCount val="1"/>
                <c:pt idx="0">
                  <c:v>STAGA.V4.TACGAGAC</c:v>
                </c:pt>
              </c:strCache>
            </c:strRef>
          </c:tx>
          <c:invertIfNegative val="0"/>
          <c:cat>
            <c:strRef>
              <c:f>[Insilico_Andy_18S_V4_from_liv.xlsx]Insilico_Andy_18S_V4.txt!$K$2:$K$17</c:f>
              <c:strCache>
                <c:ptCount val="16"/>
                <c:pt idx="0">
                  <c:v>Eukaryota; Hacrobia; Haptophyta; Prymnesiophyceae; Prymnesiales; Chrysochromulinaceae; Chrysochromulina; Chrysochromulina_X+sp.</c:v>
                </c:pt>
                <c:pt idx="1">
                  <c:v>Eukaryota; Alveolata; Dinophyta; Syndiniales; Dino-Group-II; Dino-Group-II-Clade-3; Amoebophrya; Amoebophrya+sp.</c:v>
                </c:pt>
                <c:pt idx="2">
                  <c:v>Eukaryota; Stramenopiles; Ochrophyta; Bacillariophyta; Bacillariophyta_X; Radial-centric-basal-Coscinodiscophyceae; Radial-centric-basal-Coscinodiscophyceae_X; Radial-centric-basal-Coscinodiscophyceae_X+sp.</c:v>
                </c:pt>
                <c:pt idx="3">
                  <c:v>Eukaryota; Alveolata; Dinophyta; Dinophyceae; Dinophyceae_X; Dinophyceae_XX; Lingulodinium; Lingulodinium+polyedrum</c:v>
                </c:pt>
                <c:pt idx="4">
                  <c:v>Eukaryota; Alveolata; Dinophyta; Syndiniales; Dino-Group-II; Dino-Group-II-Clade-10-and-11; Dino-Group-II-Clade-10-and-11_X; Dino-Group-II-Clade-10-and-11_X+sp.</c:v>
                </c:pt>
                <c:pt idx="5">
                  <c:v>Eukaryota; Rhizaria; Cercozoa; Filosa-Thecofilosea; Cryomonadida; Cryothecomonas-lineage; Cryothecomonas; Cryothecomonas+sp.</c:v>
                </c:pt>
                <c:pt idx="6">
                  <c:v>Eukaryota; Alveolata; Dinophyta; Dinophyceae; Dinophyceae_X; Dinophyceae_XX; Gymnodinium; Gymnodinium+dorsalisulcum</c:v>
                </c:pt>
                <c:pt idx="7">
                  <c:v>Eukaryota; Alveolata; Dinophyta; Dinophyceae; Dinophyceae_X; Dinophyceae_XX; Gyrodinium; Gyrodinium+spirale</c:v>
                </c:pt>
                <c:pt idx="8">
                  <c:v>Eukaryota; Rhizaria; Radiolaria; RAD-B; RAD-B_X; RAD-B-Group-IV; Larcopyle; Larcopyle+butschlii</c:v>
                </c:pt>
                <c:pt idx="9">
                  <c:v>Eukaryota; Alveolata; Dinophyta; Syndiniales; Dino-Group-I; Dino-Group-I-Clade-5; Dino-Group-I-Clade-5_X; Dino-Group-I-Clade-5_X+sp.</c:v>
                </c:pt>
                <c:pt idx="10">
                  <c:v>Eukaryota; Alveolata; Ciliophora; Phyllopharyngea; Suctoria; Acinetidae; Acinetidae_X; Acinetidae_X+sp._strain5</c:v>
                </c:pt>
                <c:pt idx="11">
                  <c:v>Eukaryota; Stramenopiles; Ochrophyta; Bacillariophyta; Bacillariophyta_X; Radial-centric-basal-Coscinodiscophyceae; Radial-centric-basal-Coscinodiscophyceae_X; Radial-centric-basal-Coscinodiscophyceae_X+sp.</c:v>
                </c:pt>
                <c:pt idx="12">
                  <c:v>Eukaryota; Alveolata; Ciliophora; Spirotrichea; Oligotrichia; Strombidiidae; Strombidium; Strombidium+basimorphum</c:v>
                </c:pt>
                <c:pt idx="13">
                  <c:v>Eukaryota; Alveolata; Dinophyta; Dinophyceae; Dinophyceae_X; Dinophyceae_XX; Dinophyceae_XXX; Dinophyceae_XXX_+sp._clade_001</c:v>
                </c:pt>
                <c:pt idx="14">
                  <c:v>Eukaryota; Opisthokonta; Metazoa; Arthropoda; Crustacea; Maxillopoda; Paracalanus; Paracalanus+parvus</c:v>
                </c:pt>
                <c:pt idx="15">
                  <c:v>Eukaryota; Alveolata; Dinophyta; Dinophyceae; Dinophyceae_X; Dinophyceae_XX; Neoceratium; Neoceratium+furca</c:v>
                </c:pt>
              </c:strCache>
            </c:strRef>
          </c:cat>
          <c:val>
            <c:numRef>
              <c:f>[Insilico_Andy_18S_V4_from_liv.xlsx]Insilico_Andy_18S_V4.txt!$H$2:$H$17</c:f>
              <c:numCache>
                <c:formatCode>0.0000</c:formatCode>
                <c:ptCount val="16"/>
                <c:pt idx="0">
                  <c:v>0.13163850331925167</c:v>
                </c:pt>
                <c:pt idx="1">
                  <c:v>0.20239891369945684</c:v>
                </c:pt>
                <c:pt idx="2">
                  <c:v>9.2033796016898012E-2</c:v>
                </c:pt>
                <c:pt idx="3">
                  <c:v>0.11164755582377792</c:v>
                </c:pt>
                <c:pt idx="4">
                  <c:v>8.154797827398913E-2</c:v>
                </c:pt>
                <c:pt idx="5">
                  <c:v>6.8120096560048277E-2</c:v>
                </c:pt>
                <c:pt idx="6">
                  <c:v>7.6719975859987924E-2</c:v>
                </c:pt>
                <c:pt idx="7">
                  <c:v>7.9360289680144844E-2</c:v>
                </c:pt>
                <c:pt idx="8">
                  <c:v>4.7299336149668074E-2</c:v>
                </c:pt>
                <c:pt idx="9">
                  <c:v>4.6695835847917921E-2</c:v>
                </c:pt>
                <c:pt idx="10">
                  <c:v>1.9010259505129752E-2</c:v>
                </c:pt>
                <c:pt idx="11">
                  <c:v>1.1843693421846711E-2</c:v>
                </c:pt>
                <c:pt idx="12">
                  <c:v>5.8086904043452023E-3</c:v>
                </c:pt>
                <c:pt idx="13">
                  <c:v>7.0156910078455039E-3</c:v>
                </c:pt>
                <c:pt idx="14">
                  <c:v>9.8068799034399523E-4</c:v>
                </c:pt>
                <c:pt idx="15">
                  <c:v>7.5437537718768858E-4</c:v>
                </c:pt>
              </c:numCache>
            </c:numRef>
          </c:val>
          <c:extLst>
            <c:ext xmlns:c16="http://schemas.microsoft.com/office/drawing/2014/chart" uri="{C3380CC4-5D6E-409C-BE32-E72D297353CC}">
              <c16:uniqueId val="{00000002-1E25-4572-B133-EDBBBFD75473}"/>
            </c:ext>
          </c:extLst>
        </c:ser>
        <c:ser>
          <c:idx val="3"/>
          <c:order val="3"/>
          <c:tx>
            <c:strRef>
              <c:f>[Insilico_Andy_18S_V4_from_liv.xlsx]Insilico_Andy_18S_V4.txt!$J$1</c:f>
              <c:strCache>
                <c:ptCount val="1"/>
                <c:pt idx="0">
                  <c:v>STAGB.V4.ACGTCTCG</c:v>
                </c:pt>
              </c:strCache>
            </c:strRef>
          </c:tx>
          <c:invertIfNegative val="0"/>
          <c:cat>
            <c:strRef>
              <c:f>[Insilico_Andy_18S_V4_from_liv.xlsx]Insilico_Andy_18S_V4.txt!$K$2:$K$17</c:f>
              <c:strCache>
                <c:ptCount val="16"/>
                <c:pt idx="0">
                  <c:v>Eukaryota; Hacrobia; Haptophyta; Prymnesiophyceae; Prymnesiales; Chrysochromulinaceae; Chrysochromulina; Chrysochromulina_X+sp.</c:v>
                </c:pt>
                <c:pt idx="1">
                  <c:v>Eukaryota; Alveolata; Dinophyta; Syndiniales; Dino-Group-II; Dino-Group-II-Clade-3; Amoebophrya; Amoebophrya+sp.</c:v>
                </c:pt>
                <c:pt idx="2">
                  <c:v>Eukaryota; Stramenopiles; Ochrophyta; Bacillariophyta; Bacillariophyta_X; Radial-centric-basal-Coscinodiscophyceae; Radial-centric-basal-Coscinodiscophyceae_X; Radial-centric-basal-Coscinodiscophyceae_X+sp.</c:v>
                </c:pt>
                <c:pt idx="3">
                  <c:v>Eukaryota; Alveolata; Dinophyta; Dinophyceae; Dinophyceae_X; Dinophyceae_XX; Lingulodinium; Lingulodinium+polyedrum</c:v>
                </c:pt>
                <c:pt idx="4">
                  <c:v>Eukaryota; Alveolata; Dinophyta; Syndiniales; Dino-Group-II; Dino-Group-II-Clade-10-and-11; Dino-Group-II-Clade-10-and-11_X; Dino-Group-II-Clade-10-and-11_X+sp.</c:v>
                </c:pt>
                <c:pt idx="5">
                  <c:v>Eukaryota; Rhizaria; Cercozoa; Filosa-Thecofilosea; Cryomonadida; Cryothecomonas-lineage; Cryothecomonas; Cryothecomonas+sp.</c:v>
                </c:pt>
                <c:pt idx="6">
                  <c:v>Eukaryota; Alveolata; Dinophyta; Dinophyceae; Dinophyceae_X; Dinophyceae_XX; Gymnodinium; Gymnodinium+dorsalisulcum</c:v>
                </c:pt>
                <c:pt idx="7">
                  <c:v>Eukaryota; Alveolata; Dinophyta; Dinophyceae; Dinophyceae_X; Dinophyceae_XX; Gyrodinium; Gyrodinium+spirale</c:v>
                </c:pt>
                <c:pt idx="8">
                  <c:v>Eukaryota; Rhizaria; Radiolaria; RAD-B; RAD-B_X; RAD-B-Group-IV; Larcopyle; Larcopyle+butschlii</c:v>
                </c:pt>
                <c:pt idx="9">
                  <c:v>Eukaryota; Alveolata; Dinophyta; Syndiniales; Dino-Group-I; Dino-Group-I-Clade-5; Dino-Group-I-Clade-5_X; Dino-Group-I-Clade-5_X+sp.</c:v>
                </c:pt>
                <c:pt idx="10">
                  <c:v>Eukaryota; Alveolata; Ciliophora; Phyllopharyngea; Suctoria; Acinetidae; Acinetidae_X; Acinetidae_X+sp._strain5</c:v>
                </c:pt>
                <c:pt idx="11">
                  <c:v>Eukaryota; Stramenopiles; Ochrophyta; Bacillariophyta; Bacillariophyta_X; Radial-centric-basal-Coscinodiscophyceae; Radial-centric-basal-Coscinodiscophyceae_X; Radial-centric-basal-Coscinodiscophyceae_X+sp.</c:v>
                </c:pt>
                <c:pt idx="12">
                  <c:v>Eukaryota; Alveolata; Ciliophora; Spirotrichea; Oligotrichia; Strombidiidae; Strombidium; Strombidium+basimorphum</c:v>
                </c:pt>
                <c:pt idx="13">
                  <c:v>Eukaryota; Alveolata; Dinophyta; Dinophyceae; Dinophyceae_X; Dinophyceae_XX; Dinophyceae_XXX; Dinophyceae_XXX_+sp._clade_001</c:v>
                </c:pt>
                <c:pt idx="14">
                  <c:v>Eukaryota; Opisthokonta; Metazoa; Arthropoda; Crustacea; Maxillopoda; Paracalanus; Paracalanus+parvus</c:v>
                </c:pt>
                <c:pt idx="15">
                  <c:v>Eukaryota; Alveolata; Dinophyta; Dinophyceae; Dinophyceae_X; Dinophyceae_XX; Neoceratium; Neoceratium+furca</c:v>
                </c:pt>
              </c:strCache>
            </c:strRef>
          </c:cat>
          <c:val>
            <c:numRef>
              <c:f>[Insilico_Andy_18S_V4_from_liv.xlsx]Insilico_Andy_18S_V4.txt!$J$2:$J$17</c:f>
              <c:numCache>
                <c:formatCode>0.0000</c:formatCode>
                <c:ptCount val="16"/>
                <c:pt idx="0">
                  <c:v>0.13592292587137947</c:v>
                </c:pt>
                <c:pt idx="1">
                  <c:v>0.19955817378497792</c:v>
                </c:pt>
                <c:pt idx="2">
                  <c:v>9.3151693667157587E-2</c:v>
                </c:pt>
                <c:pt idx="3">
                  <c:v>0.11548846342660776</c:v>
                </c:pt>
                <c:pt idx="4">
                  <c:v>9.0942562592047124E-2</c:v>
                </c:pt>
                <c:pt idx="5">
                  <c:v>5.8910162002945507E-2</c:v>
                </c:pt>
                <c:pt idx="6">
                  <c:v>7.6153657339224343E-2</c:v>
                </c:pt>
                <c:pt idx="7">
                  <c:v>8.0265095729013261E-2</c:v>
                </c:pt>
                <c:pt idx="8">
                  <c:v>4.2832596956308297E-2</c:v>
                </c:pt>
                <c:pt idx="9">
                  <c:v>4.4612174766813943E-2</c:v>
                </c:pt>
                <c:pt idx="10">
                  <c:v>2.0250368188512519E-2</c:v>
                </c:pt>
                <c:pt idx="11">
                  <c:v>1.245704467353952E-2</c:v>
                </c:pt>
                <c:pt idx="12">
                  <c:v>6.1978399607265583E-3</c:v>
                </c:pt>
                <c:pt idx="13">
                  <c:v>3.1296023564064803E-3</c:v>
                </c:pt>
                <c:pt idx="14">
                  <c:v>8.5910652920962198E-4</c:v>
                </c:pt>
                <c:pt idx="15">
                  <c:v>5.5228276877761413E-4</c:v>
                </c:pt>
              </c:numCache>
            </c:numRef>
          </c:val>
          <c:extLst>
            <c:ext xmlns:c16="http://schemas.microsoft.com/office/drawing/2014/chart" uri="{C3380CC4-5D6E-409C-BE32-E72D297353CC}">
              <c16:uniqueId val="{00000003-1E25-4572-B133-EDBBBFD75473}"/>
            </c:ext>
          </c:extLst>
        </c:ser>
        <c:dLbls>
          <c:showLegendKey val="0"/>
          <c:showVal val="0"/>
          <c:showCatName val="0"/>
          <c:showSerName val="0"/>
          <c:showPercent val="0"/>
          <c:showBubbleSize val="0"/>
        </c:dLbls>
        <c:gapWidth val="150"/>
        <c:axId val="-1319071744"/>
        <c:axId val="-1319069184"/>
      </c:barChart>
      <c:catAx>
        <c:axId val="-1319071744"/>
        <c:scaling>
          <c:orientation val="minMax"/>
        </c:scaling>
        <c:delete val="0"/>
        <c:axPos val="b"/>
        <c:numFmt formatCode="General" sourceLinked="1"/>
        <c:majorTickMark val="out"/>
        <c:minorTickMark val="none"/>
        <c:tickLblPos val="nextTo"/>
        <c:txPr>
          <a:bodyPr/>
          <a:lstStyle/>
          <a:p>
            <a:pPr>
              <a:defRPr sz="1400" b="1"/>
            </a:pPr>
            <a:endParaRPr lang="en-US"/>
          </a:p>
        </c:txPr>
        <c:crossAx val="-1319069184"/>
        <c:crosses val="autoZero"/>
        <c:auto val="1"/>
        <c:lblAlgn val="ctr"/>
        <c:lblOffset val="100"/>
        <c:noMultiLvlLbl val="0"/>
      </c:catAx>
      <c:valAx>
        <c:axId val="-1319069184"/>
        <c:scaling>
          <c:orientation val="minMax"/>
        </c:scaling>
        <c:delete val="0"/>
        <c:axPos val="l"/>
        <c:majorGridlines/>
        <c:numFmt formatCode="General" sourceLinked="1"/>
        <c:majorTickMark val="out"/>
        <c:minorTickMark val="none"/>
        <c:tickLblPos val="nextTo"/>
        <c:crossAx val="-1319071744"/>
        <c:crosses val="autoZero"/>
        <c:crossBetween val="between"/>
      </c:valAx>
    </c:plotArea>
    <c:legend>
      <c:legendPos val="r"/>
      <c:layout>
        <c:manualLayout>
          <c:xMode val="edge"/>
          <c:yMode val="edge"/>
          <c:x val="0.67035399986766364"/>
          <c:y val="4.2500546806649171E-2"/>
          <c:w val="0.21652594896226204"/>
          <c:h val="0.2916336759988335"/>
        </c:manualLayout>
      </c:layout>
      <c:overlay val="0"/>
      <c:txPr>
        <a:bodyPr/>
        <a:lstStyle/>
        <a:p>
          <a:pPr>
            <a:defRPr sz="1400" b="1"/>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BA8548-E5D9-471B-8BAD-83AF78161176}" type="datetimeFigureOut">
              <a:rPr lang="en-US" smtClean="0"/>
              <a:t>5/1/2018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89DD42-AE60-4F7F-8285-72C9312223E1}" type="slidenum">
              <a:rPr lang="en-US" smtClean="0"/>
              <a:t>‹#›</a:t>
            </a:fld>
            <a:endParaRPr lang="en-US"/>
          </a:p>
        </p:txBody>
      </p:sp>
    </p:spTree>
    <p:extLst>
      <p:ext uri="{BB962C8B-B14F-4D97-AF65-F5344CB8AC3E}">
        <p14:creationId xmlns:p14="http://schemas.microsoft.com/office/powerpoint/2010/main" val="84616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C76874F-EE94-408A-8A04-90F4FE8BC460}" type="slidenum">
              <a:rPr lang="en-US">
                <a:solidFill>
                  <a:srgbClr val="000000"/>
                </a:solidFill>
              </a:rPr>
              <a:pPr>
                <a:defRPr/>
              </a:pPr>
              <a:t>1</a:t>
            </a:fld>
            <a:endParaRPr lang="en-US">
              <a:solidFill>
                <a:srgbClr val="000000"/>
              </a:solidFill>
            </a:endParaRPr>
          </a:p>
        </p:txBody>
      </p:sp>
    </p:spTree>
    <p:extLst>
      <p:ext uri="{BB962C8B-B14F-4D97-AF65-F5344CB8AC3E}">
        <p14:creationId xmlns:p14="http://schemas.microsoft.com/office/powerpoint/2010/main" val="221542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transform Pt,</a:t>
            </a:r>
            <a:r>
              <a:rPr lang="en-US" baseline="0" dirty="0"/>
              <a:t> we used a two plasmid system including both a conjugative and cargo plasmid. If both plasmids contain an origin of transfer, they will both be transferred to the recipient. We used the conjugative plasmid pRL443, which contains an origin of transfer and all conjugative machinery, but does not contain elements required for replication in Pt, so it would not be maintained as an autonomous plasmid. If the E.coli contains another plasmid with an origin of transfer, that plasmid will also be transferred. In the case of p0521s, which contains the yeast elements enabling replication, the plasmid can then be maintained in Pt. The plasmid can then be used to express genes of interest (which we have demonstrated)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5BA841-0B4A-4315-A0FC-20501DFEC5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3777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7AE800-FD89-4905-BE3A-45265184514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11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Already have a head start: </a:t>
            </a:r>
            <a:r>
              <a:rPr lang="en-US" dirty="0" err="1"/>
              <a:t>pM</a:t>
            </a:r>
            <a:r>
              <a:rPr lang="en-US" dirty="0"/>
              <a:t> affinity.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AC047-AF57-43E9-B5A1-499F47759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870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Already have a head start: </a:t>
            </a:r>
            <a:r>
              <a:rPr lang="en-US" dirty="0" err="1"/>
              <a:t>pM</a:t>
            </a:r>
            <a:r>
              <a:rPr lang="en-US" dirty="0"/>
              <a:t> affinity.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AC047-AF57-43E9-B5A1-499F47759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54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53285-1F5B-4862-878C-43CB26F8B30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539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53285-1F5B-4862-878C-43CB26F8B30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886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0F71C91-7942-422B-8A09-45E0CBFAB300}"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9502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A0256742-100C-4940-A497-CAB37E7B7D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3B42F8F2-B228-4E5A-A722-759DE5F932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2772" name="Slide Number Placeholder 3">
            <a:extLst>
              <a:ext uri="{FF2B5EF4-FFF2-40B4-BE49-F238E27FC236}">
                <a16:creationId xmlns:a16="http://schemas.microsoft.com/office/drawing/2014/main" id="{B8144E24-F0A0-4449-B900-0D3B8208E1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CABB45-FF66-417C-91BB-42AFF6C1375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689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00838AF8-EAD4-4F7E-A140-3F88320275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8F1FA3FC-D786-4C28-9EAC-799A3BE236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3796" name="Slide Number Placeholder 3">
            <a:extLst>
              <a:ext uri="{FF2B5EF4-FFF2-40B4-BE49-F238E27FC236}">
                <a16:creationId xmlns:a16="http://schemas.microsoft.com/office/drawing/2014/main" id="{437B2E91-195C-4E89-9976-67F7F6E5EC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6A8A28-AD65-4662-BC6E-6D446115824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73948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127DE591-B2CC-4FD7-AA26-550BE7CA7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66A284CE-6ACA-41EC-A6CD-2CBEB1E07A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4820" name="Slide Number Placeholder 3">
            <a:extLst>
              <a:ext uri="{FF2B5EF4-FFF2-40B4-BE49-F238E27FC236}">
                <a16:creationId xmlns:a16="http://schemas.microsoft.com/office/drawing/2014/main" id="{FE849406-02BB-428D-AFEA-763F828ED2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0DF160-4D6C-4E33-ADEB-306CB06F6C7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9419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9D18E342-4DD6-4433-8D1C-DB62EB84C6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953C879D-6970-4E52-935D-E30B1E9D3E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6868" name="Slide Number Placeholder 3">
            <a:extLst>
              <a:ext uri="{FF2B5EF4-FFF2-40B4-BE49-F238E27FC236}">
                <a16:creationId xmlns:a16="http://schemas.microsoft.com/office/drawing/2014/main" id="{CEAC93E0-BD40-4791-BA43-A657895152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041E70-1C51-43F3-A03D-BCE6DA0DB3C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0832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C5E28-A26A-4E79-86B0-04C255FE7DB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1275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EE549F67-C18D-4CBA-9509-03AB8F17A9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3A0616CE-2455-48C5-989E-95E9A2BBEC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3012" name="Slide Number Placeholder 3">
            <a:extLst>
              <a:ext uri="{FF2B5EF4-FFF2-40B4-BE49-F238E27FC236}">
                <a16:creationId xmlns:a16="http://schemas.microsoft.com/office/drawing/2014/main" id="{76C32721-0D4A-491F-8E62-8B9E24B961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3FAC31-77E7-4892-90F8-BC7231556BE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465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F3EF3E8A-4625-4173-BEF9-99E73C235C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21DB272C-CD25-400A-888D-3FD6DBF1DC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4036" name="Slide Number Placeholder 3">
            <a:extLst>
              <a:ext uri="{FF2B5EF4-FFF2-40B4-BE49-F238E27FC236}">
                <a16:creationId xmlns:a16="http://schemas.microsoft.com/office/drawing/2014/main" id="{9E818D8B-E504-47CA-A193-DA2FA6D488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07E83E-35A2-4513-B057-3A55B1AE038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5492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78F3EE85-B84A-488C-B196-2D26D5DC8B9A}" type="datetimeFigureOut">
              <a:rPr lang="en-US"/>
              <a:pPr>
                <a:defRPr/>
              </a:pPr>
              <a:t>5/1/2018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C173344F-5E39-4C44-BD79-40D43B0C5C6D}" type="slidenum">
              <a:rPr lang="en-US"/>
              <a:pPr>
                <a:defRPr/>
              </a:pPr>
              <a:t>‹#›</a:t>
            </a:fld>
            <a:endParaRPr lang="en-US"/>
          </a:p>
        </p:txBody>
      </p:sp>
    </p:spTree>
    <p:extLst>
      <p:ext uri="{BB962C8B-B14F-4D97-AF65-F5344CB8AC3E}">
        <p14:creationId xmlns:p14="http://schemas.microsoft.com/office/powerpoint/2010/main" val="3582778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DCE512C7-5AD8-442E-B4C4-67568D980522}" type="datetimeFigureOut">
              <a:rPr lang="en-US"/>
              <a:pPr>
                <a:defRPr/>
              </a:pPr>
              <a:t>5/1/2018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23A2662A-EFA2-4280-B63B-1C68A8EB5DBD}" type="slidenum">
              <a:rPr lang="en-US"/>
              <a:pPr>
                <a:defRPr/>
              </a:pPr>
              <a:t>‹#›</a:t>
            </a:fld>
            <a:endParaRPr lang="en-US"/>
          </a:p>
        </p:txBody>
      </p:sp>
    </p:spTree>
    <p:extLst>
      <p:ext uri="{BB962C8B-B14F-4D97-AF65-F5344CB8AC3E}">
        <p14:creationId xmlns:p14="http://schemas.microsoft.com/office/powerpoint/2010/main" val="392226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93203971-3E7F-4DEB-9BD1-8872EE0D221E}" type="datetimeFigureOut">
              <a:rPr lang="en-US"/>
              <a:pPr>
                <a:defRPr/>
              </a:pPr>
              <a:t>5/1/2018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92F27440-F269-41B2-89AC-12FDDE4121C9}" type="slidenum">
              <a:rPr lang="en-US"/>
              <a:pPr>
                <a:defRPr/>
              </a:pPr>
              <a:t>‹#›</a:t>
            </a:fld>
            <a:endParaRPr lang="en-US"/>
          </a:p>
        </p:txBody>
      </p:sp>
    </p:spTree>
    <p:extLst>
      <p:ext uri="{BB962C8B-B14F-4D97-AF65-F5344CB8AC3E}">
        <p14:creationId xmlns:p14="http://schemas.microsoft.com/office/powerpoint/2010/main" val="2388477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C3A4CD4-0EBC-45F1-81AD-67DB812BCA0D}" type="slidenum">
              <a:rPr lang="en-US"/>
              <a:pPr>
                <a:defRPr/>
              </a:pPr>
              <a:t>‹#›</a:t>
            </a:fld>
            <a:endParaRPr lang="en-US"/>
          </a:p>
        </p:txBody>
      </p:sp>
    </p:spTree>
    <p:extLst>
      <p:ext uri="{BB962C8B-B14F-4D97-AF65-F5344CB8AC3E}">
        <p14:creationId xmlns:p14="http://schemas.microsoft.com/office/powerpoint/2010/main" val="242958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A9F4B2-0DBB-466F-BBF1-CD614EDC4A36}" type="slidenum">
              <a:rPr lang="en-US"/>
              <a:pPr>
                <a:defRPr/>
              </a:pPr>
              <a:t>‹#›</a:t>
            </a:fld>
            <a:endParaRPr lang="en-US"/>
          </a:p>
        </p:txBody>
      </p:sp>
    </p:spTree>
    <p:extLst>
      <p:ext uri="{BB962C8B-B14F-4D97-AF65-F5344CB8AC3E}">
        <p14:creationId xmlns:p14="http://schemas.microsoft.com/office/powerpoint/2010/main" val="2484450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5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D6DBC1C-CAFF-4D7F-A14A-A0BAD934A9A7}" type="slidenum">
              <a:rPr lang="en-US"/>
              <a:pPr>
                <a:defRPr/>
              </a:pPr>
              <a:t>‹#›</a:t>
            </a:fld>
            <a:endParaRPr lang="en-US"/>
          </a:p>
        </p:txBody>
      </p:sp>
    </p:spTree>
    <p:extLst>
      <p:ext uri="{BB962C8B-B14F-4D97-AF65-F5344CB8AC3E}">
        <p14:creationId xmlns:p14="http://schemas.microsoft.com/office/powerpoint/2010/main" val="346783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4D8A09-61F2-4036-86AA-B36C82F6FD6D}" type="slidenum">
              <a:rPr lang="en-US"/>
              <a:pPr>
                <a:defRPr/>
              </a:pPr>
              <a:t>‹#›</a:t>
            </a:fld>
            <a:endParaRPr lang="en-US"/>
          </a:p>
        </p:txBody>
      </p:sp>
    </p:spTree>
    <p:extLst>
      <p:ext uri="{BB962C8B-B14F-4D97-AF65-F5344CB8AC3E}">
        <p14:creationId xmlns:p14="http://schemas.microsoft.com/office/powerpoint/2010/main" val="1785881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1D6E2B1-6DDD-4CFC-899A-9587D2DCCF5A}" type="slidenum">
              <a:rPr lang="en-US"/>
              <a:pPr>
                <a:defRPr/>
              </a:pPr>
              <a:t>‹#›</a:t>
            </a:fld>
            <a:endParaRPr lang="en-US"/>
          </a:p>
        </p:txBody>
      </p:sp>
    </p:spTree>
    <p:extLst>
      <p:ext uri="{BB962C8B-B14F-4D97-AF65-F5344CB8AC3E}">
        <p14:creationId xmlns:p14="http://schemas.microsoft.com/office/powerpoint/2010/main" val="3698240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04678A-0880-4C7F-B1F7-8E496B89C043}" type="slidenum">
              <a:rPr lang="en-US"/>
              <a:pPr>
                <a:defRPr/>
              </a:pPr>
              <a:t>‹#›</a:t>
            </a:fld>
            <a:endParaRPr lang="en-US"/>
          </a:p>
        </p:txBody>
      </p:sp>
    </p:spTree>
    <p:extLst>
      <p:ext uri="{BB962C8B-B14F-4D97-AF65-F5344CB8AC3E}">
        <p14:creationId xmlns:p14="http://schemas.microsoft.com/office/powerpoint/2010/main" val="567449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41C6910-254B-4666-9A36-1FA1FC6943AE}" type="slidenum">
              <a:rPr lang="en-US"/>
              <a:pPr>
                <a:defRPr/>
              </a:pPr>
              <a:t>‹#›</a:t>
            </a:fld>
            <a:endParaRPr lang="en-US"/>
          </a:p>
        </p:txBody>
      </p:sp>
    </p:spTree>
    <p:extLst>
      <p:ext uri="{BB962C8B-B14F-4D97-AF65-F5344CB8AC3E}">
        <p14:creationId xmlns:p14="http://schemas.microsoft.com/office/powerpoint/2010/main" val="758280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10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1C0E365-BF7F-4153-96D4-E665AAD095BC}" type="slidenum">
              <a:rPr lang="en-US"/>
              <a:pPr>
                <a:defRPr/>
              </a:pPr>
              <a:t>‹#›</a:t>
            </a:fld>
            <a:endParaRPr lang="en-US"/>
          </a:p>
        </p:txBody>
      </p:sp>
    </p:spTree>
    <p:extLst>
      <p:ext uri="{BB962C8B-B14F-4D97-AF65-F5344CB8AC3E}">
        <p14:creationId xmlns:p14="http://schemas.microsoft.com/office/powerpoint/2010/main" val="388737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FC423CAE-06C2-4052-A090-1C2E4E1A3933}" type="datetimeFigureOut">
              <a:rPr lang="en-US"/>
              <a:pPr>
                <a:defRPr/>
              </a:pPr>
              <a:t>5/1/2018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28C71C91-C066-45EB-BE33-9853391DCF56}" type="slidenum">
              <a:rPr lang="en-US"/>
              <a:pPr>
                <a:defRPr/>
              </a:pPr>
              <a:t>‹#›</a:t>
            </a:fld>
            <a:endParaRPr lang="en-US"/>
          </a:p>
        </p:txBody>
      </p:sp>
    </p:spTree>
    <p:extLst>
      <p:ext uri="{BB962C8B-B14F-4D97-AF65-F5344CB8AC3E}">
        <p14:creationId xmlns:p14="http://schemas.microsoft.com/office/powerpoint/2010/main" val="3142113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12838C-89F5-45AF-9503-707FBF0747B1}" type="slidenum">
              <a:rPr lang="en-US"/>
              <a:pPr>
                <a:defRPr/>
              </a:pPr>
              <a:t>‹#›</a:t>
            </a:fld>
            <a:endParaRPr lang="en-US"/>
          </a:p>
        </p:txBody>
      </p:sp>
    </p:spTree>
    <p:extLst>
      <p:ext uri="{BB962C8B-B14F-4D97-AF65-F5344CB8AC3E}">
        <p14:creationId xmlns:p14="http://schemas.microsoft.com/office/powerpoint/2010/main" val="1580721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74355A-0971-4F4D-BD7E-157824B24991}" type="slidenum">
              <a:rPr lang="en-US"/>
              <a:pPr>
                <a:defRPr/>
              </a:pPr>
              <a:t>‹#›</a:t>
            </a:fld>
            <a:endParaRPr lang="en-US"/>
          </a:p>
        </p:txBody>
      </p:sp>
    </p:spTree>
    <p:extLst>
      <p:ext uri="{BB962C8B-B14F-4D97-AF65-F5344CB8AC3E}">
        <p14:creationId xmlns:p14="http://schemas.microsoft.com/office/powerpoint/2010/main" val="1305391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8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758AFB-6329-4EA9-B1F8-92A96C82A10A}" type="slidenum">
              <a:rPr lang="en-US"/>
              <a:pPr>
                <a:defRPr/>
              </a:pPr>
              <a:t>‹#›</a:t>
            </a:fld>
            <a:endParaRPr lang="en-US"/>
          </a:p>
        </p:txBody>
      </p:sp>
    </p:spTree>
    <p:extLst>
      <p:ext uri="{BB962C8B-B14F-4D97-AF65-F5344CB8AC3E}">
        <p14:creationId xmlns:p14="http://schemas.microsoft.com/office/powerpoint/2010/main" val="3422976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8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3839082-A216-498F-B8AD-0DD7E52F8CD9}" type="slidenum">
              <a:rPr lang="en-US"/>
              <a:pPr>
                <a:defRPr/>
              </a:pPr>
              <a:t>‹#›</a:t>
            </a:fld>
            <a:endParaRPr lang="en-US"/>
          </a:p>
        </p:txBody>
      </p:sp>
    </p:spTree>
    <p:extLst>
      <p:ext uri="{BB962C8B-B14F-4D97-AF65-F5344CB8AC3E}">
        <p14:creationId xmlns:p14="http://schemas.microsoft.com/office/powerpoint/2010/main" val="283093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6DB0C1-5854-4F79-BB14-C5417BB9C841}"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5D691B1-440A-47DE-A7C9-47CE4E6D4BF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43838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594C9AC-0C6C-467A-93E1-179860C7A38B}"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C730F76-4C9D-45BA-80CB-A06BC4C8FEC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42547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CDD34EB-D1C4-4251-ACCA-D8C6E702FF8F}"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528AAFF-33B5-46E1-8D57-8EAB02E91A3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71251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8F67CE9-16BE-4851-8B1D-B911B58CC325}" type="datetimeFigureOut">
              <a:rPr lang="en-US">
                <a:solidFill>
                  <a:prstClr val="black">
                    <a:tint val="75000"/>
                  </a:prstClr>
                </a:solidFill>
              </a:rPr>
              <a:pPr>
                <a:defRPr/>
              </a:pPr>
              <a:t>5/1/2018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705FDB3-BCC5-4B45-B8BF-4D35F23BB5D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49391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448963F-C65A-4658-B2FF-D9917281565C}" type="datetimeFigureOut">
              <a:rPr lang="en-US">
                <a:solidFill>
                  <a:prstClr val="black">
                    <a:tint val="75000"/>
                  </a:prstClr>
                </a:solidFill>
              </a:rPr>
              <a:pPr>
                <a:defRPr/>
              </a:pPr>
              <a:t>5/1/2018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A067EEA-8240-4CB3-AFB5-3B05EF6E7D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55113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7304F3B-C80F-4A03-AFC1-750C6F8B9614}" type="datetimeFigureOut">
              <a:rPr lang="en-US">
                <a:solidFill>
                  <a:prstClr val="black">
                    <a:tint val="75000"/>
                  </a:prstClr>
                </a:solidFill>
              </a:rPr>
              <a:pPr>
                <a:defRPr/>
              </a:pPr>
              <a:t>5/1/2018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55945C4-E65D-46B7-B807-0E465CEA0DC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43519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3A87AC7D-27B5-4108-93A9-FC3C5BB29426}" type="datetimeFigureOut">
              <a:rPr lang="en-US"/>
              <a:pPr>
                <a:defRPr/>
              </a:pPr>
              <a:t>5/1/2018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9A4DC4AE-1E66-4589-ABED-89869587E52D}" type="slidenum">
              <a:rPr lang="en-US"/>
              <a:pPr>
                <a:defRPr/>
              </a:pPr>
              <a:t>‹#›</a:t>
            </a:fld>
            <a:endParaRPr lang="en-US"/>
          </a:p>
        </p:txBody>
      </p:sp>
    </p:spTree>
    <p:extLst>
      <p:ext uri="{BB962C8B-B14F-4D97-AF65-F5344CB8AC3E}">
        <p14:creationId xmlns:p14="http://schemas.microsoft.com/office/powerpoint/2010/main" val="1019723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614E2BE-1DAB-4C19-8ABF-F5F0E566131C}" type="datetimeFigureOut">
              <a:rPr lang="en-US">
                <a:solidFill>
                  <a:prstClr val="black">
                    <a:tint val="75000"/>
                  </a:prstClr>
                </a:solidFill>
              </a:rPr>
              <a:pPr>
                <a:defRPr/>
              </a:pPr>
              <a:t>5/1/2018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105FD38-E1F3-43ED-B512-169C7C094F0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0021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34B95EC-43BF-432F-84A8-CDB2FC42DA8A}" type="datetimeFigureOut">
              <a:rPr lang="en-US">
                <a:solidFill>
                  <a:prstClr val="black">
                    <a:tint val="75000"/>
                  </a:prstClr>
                </a:solidFill>
              </a:rPr>
              <a:pPr>
                <a:defRPr/>
              </a:pPr>
              <a:t>5/1/2018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28B38C1-8B11-4521-84CD-46BBDAA5721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89798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CB88BD2-77B5-49AB-9E05-BDBC28A349E4}" type="datetimeFigureOut">
              <a:rPr lang="en-US">
                <a:solidFill>
                  <a:prstClr val="black">
                    <a:tint val="75000"/>
                  </a:prstClr>
                </a:solidFill>
              </a:rPr>
              <a:pPr>
                <a:defRPr/>
              </a:pPr>
              <a:t>5/1/2018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6DE599A-BE04-432F-930E-A268B0F2E7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045314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E884BA3-7085-46FD-8F6F-2067F62C872B}"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A399FA-8FC2-484B-A528-87E3C65C639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835594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1494DA-14E5-4324-BF3E-F1A41C9D3F59}"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3358C02-E5B8-41CA-B21C-19084E34B80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97226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7E2325-8525-4601-935A-4409ECCE12AF}"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9984146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7E2325-8525-4601-935A-4409ECCE12AF}"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4019623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7E2325-8525-4601-935A-4409ECCE12AF}"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2788449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7E2325-8525-4601-935A-4409ECCE12AF}"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3945027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7E2325-8525-4601-935A-4409ECCE12AF}" type="datetimeFigureOut">
              <a:rPr lang="en-US" smtClean="0"/>
              <a:t>5/1/2018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473351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232B35EB-F174-4EF1-91BA-4801156E8729}" type="datetimeFigureOut">
              <a:rPr lang="en-US"/>
              <a:pPr>
                <a:defRPr/>
              </a:pPr>
              <a:t>5/1/2018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F480239C-3F8B-4E06-8015-11C76AF2468B}" type="slidenum">
              <a:rPr lang="en-US"/>
              <a:pPr>
                <a:defRPr/>
              </a:pPr>
              <a:t>‹#›</a:t>
            </a:fld>
            <a:endParaRPr lang="en-US"/>
          </a:p>
        </p:txBody>
      </p:sp>
    </p:spTree>
    <p:extLst>
      <p:ext uri="{BB962C8B-B14F-4D97-AF65-F5344CB8AC3E}">
        <p14:creationId xmlns:p14="http://schemas.microsoft.com/office/powerpoint/2010/main" val="2610959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7E2325-8525-4601-935A-4409ECCE12AF}" type="datetimeFigureOut">
              <a:rPr lang="en-US" smtClean="0"/>
              <a:t>5/1/2018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1361846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7E2325-8525-4601-935A-4409ECCE12AF}" type="datetimeFigureOut">
              <a:rPr lang="en-US" smtClean="0"/>
              <a:t>5/1/2018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1325934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7E2325-8525-4601-935A-4409ECCE12AF}"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37746387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7E2325-8525-4601-935A-4409ECCE12AF}"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5908793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7E2325-8525-4601-935A-4409ECCE12AF}"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7709819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7E2325-8525-4601-935A-4409ECCE12AF}"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1B19E-3657-48DA-831F-2D008C5BEBF4}" type="slidenum">
              <a:rPr lang="en-US" smtClean="0"/>
              <a:t>‹#›</a:t>
            </a:fld>
            <a:endParaRPr lang="en-US"/>
          </a:p>
        </p:txBody>
      </p:sp>
    </p:spTree>
    <p:extLst>
      <p:ext uri="{BB962C8B-B14F-4D97-AF65-F5344CB8AC3E}">
        <p14:creationId xmlns:p14="http://schemas.microsoft.com/office/powerpoint/2010/main" val="2550215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1100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55134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018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218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720B5973-F219-47B1-ABA3-B1E2EFF4242A}" type="datetimeFigureOut">
              <a:rPr lang="en-US"/>
              <a:pPr>
                <a:defRPr/>
              </a:pPr>
              <a:t>5/1/2018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509B91DA-12C1-48FB-B6B3-B3DFCA6FA38A}" type="slidenum">
              <a:rPr lang="en-US"/>
              <a:pPr>
                <a:defRPr/>
              </a:pPr>
              <a:t>‹#›</a:t>
            </a:fld>
            <a:endParaRPr lang="en-US"/>
          </a:p>
        </p:txBody>
      </p:sp>
    </p:spTree>
    <p:extLst>
      <p:ext uri="{BB962C8B-B14F-4D97-AF65-F5344CB8AC3E}">
        <p14:creationId xmlns:p14="http://schemas.microsoft.com/office/powerpoint/2010/main" val="8483687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3087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01865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54733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1373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12416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38535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76772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1D3D7B-E8E5-7843-B053-A6CB61CB95E0}"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294955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1D3D7B-E8E5-7843-B053-A6CB61CB95E0}"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40491260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1D3D7B-E8E5-7843-B053-A6CB61CB95E0}"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21853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6AA01F8C-86D3-49E4-BCC2-DAAFA29B13CB}" type="datetimeFigureOut">
              <a:rPr lang="en-US"/>
              <a:pPr>
                <a:defRPr/>
              </a:pPr>
              <a:t>5/1/2018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714E4C2E-FB53-49F3-ABFD-8B29FF6FA9E1}" type="slidenum">
              <a:rPr lang="en-US"/>
              <a:pPr>
                <a:defRPr/>
              </a:pPr>
              <a:t>‹#›</a:t>
            </a:fld>
            <a:endParaRPr lang="en-US"/>
          </a:p>
        </p:txBody>
      </p:sp>
    </p:spTree>
    <p:extLst>
      <p:ext uri="{BB962C8B-B14F-4D97-AF65-F5344CB8AC3E}">
        <p14:creationId xmlns:p14="http://schemas.microsoft.com/office/powerpoint/2010/main" val="26684860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1D3D7B-E8E5-7843-B053-A6CB61CB95E0}"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40705087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1D3D7B-E8E5-7843-B053-A6CB61CB95E0}" type="datetimeFigureOut">
              <a:rPr lang="en-US" smtClean="0"/>
              <a:t>5/1/2018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39789626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1D3D7B-E8E5-7843-B053-A6CB61CB95E0}" type="datetimeFigureOut">
              <a:rPr lang="en-US" smtClean="0"/>
              <a:t>5/1/2018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939634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1D3D7B-E8E5-7843-B053-A6CB61CB95E0}" type="datetimeFigureOut">
              <a:rPr lang="en-US" smtClean="0"/>
              <a:t>5/1/2018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25278471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1D3D7B-E8E5-7843-B053-A6CB61CB95E0}"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21570464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1D3D7B-E8E5-7843-B053-A6CB61CB95E0}"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3541629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1D3D7B-E8E5-7843-B053-A6CB61CB95E0}"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3899262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1D3D7B-E8E5-7843-B053-A6CB61CB95E0}"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54367-7369-494C-9784-A14CE7D132B7}" type="slidenum">
              <a:rPr lang="en-US" smtClean="0"/>
              <a:t>‹#›</a:t>
            </a:fld>
            <a:endParaRPr lang="en-US"/>
          </a:p>
        </p:txBody>
      </p:sp>
    </p:spTree>
    <p:extLst>
      <p:ext uri="{BB962C8B-B14F-4D97-AF65-F5344CB8AC3E}">
        <p14:creationId xmlns:p14="http://schemas.microsoft.com/office/powerpoint/2010/main" val="3254351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882F292-8AC7-407F-92F6-D92A3C9B1C4E}"/>
              </a:ext>
            </a:extLst>
          </p:cNvPr>
          <p:cNvSpPr>
            <a:spLocks noGrp="1"/>
          </p:cNvSpPr>
          <p:nvPr>
            <p:ph type="dt" sz="half" idx="10"/>
          </p:nvPr>
        </p:nvSpPr>
        <p:spPr/>
        <p:txBody>
          <a:bodyPr/>
          <a:lstStyle>
            <a:lvl1pPr>
              <a:defRPr/>
            </a:lvl1pPr>
          </a:lstStyle>
          <a:p>
            <a:pPr>
              <a:defRPr/>
            </a:pPr>
            <a:fld id="{D1872F0A-DED3-44FC-A09E-7AADC9BB8685}" type="datetimeFigureOut">
              <a:rPr lang="en-US"/>
              <a:pPr>
                <a:defRPr/>
              </a:pPr>
              <a:t>5/2/2018</a:t>
            </a:fld>
            <a:endParaRPr lang="en-US"/>
          </a:p>
        </p:txBody>
      </p:sp>
      <p:sp>
        <p:nvSpPr>
          <p:cNvPr id="5" name="Footer Placeholder 4">
            <a:extLst>
              <a:ext uri="{FF2B5EF4-FFF2-40B4-BE49-F238E27FC236}">
                <a16:creationId xmlns:a16="http://schemas.microsoft.com/office/drawing/2014/main" id="{D218DA43-B5C3-4C7B-B961-CD7C384D62F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EC80677-9214-49E5-8D92-AE3CA24B5738}"/>
              </a:ext>
            </a:extLst>
          </p:cNvPr>
          <p:cNvSpPr>
            <a:spLocks noGrp="1"/>
          </p:cNvSpPr>
          <p:nvPr>
            <p:ph type="sldNum" sz="quarter" idx="12"/>
          </p:nvPr>
        </p:nvSpPr>
        <p:spPr/>
        <p:txBody>
          <a:bodyPr/>
          <a:lstStyle>
            <a:lvl1pPr>
              <a:defRPr/>
            </a:lvl1pPr>
          </a:lstStyle>
          <a:p>
            <a:fld id="{B7C3550D-D4E3-43A2-8F3C-229429D4E920}" type="slidenum">
              <a:rPr lang="en-US" altLang="en-US"/>
              <a:pPr/>
              <a:t>‹#›</a:t>
            </a:fld>
            <a:endParaRPr lang="en-US" altLang="en-US"/>
          </a:p>
        </p:txBody>
      </p:sp>
    </p:spTree>
    <p:extLst>
      <p:ext uri="{BB962C8B-B14F-4D97-AF65-F5344CB8AC3E}">
        <p14:creationId xmlns:p14="http://schemas.microsoft.com/office/powerpoint/2010/main" val="40205144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84DFD-5DC1-4B54-B19C-880EA9F2D5EC}"/>
              </a:ext>
            </a:extLst>
          </p:cNvPr>
          <p:cNvSpPr>
            <a:spLocks noGrp="1"/>
          </p:cNvSpPr>
          <p:nvPr>
            <p:ph type="dt" sz="half" idx="10"/>
          </p:nvPr>
        </p:nvSpPr>
        <p:spPr/>
        <p:txBody>
          <a:bodyPr/>
          <a:lstStyle>
            <a:lvl1pPr>
              <a:defRPr/>
            </a:lvl1pPr>
          </a:lstStyle>
          <a:p>
            <a:pPr>
              <a:defRPr/>
            </a:pPr>
            <a:fld id="{22694718-80F3-4897-9CFC-1D67AD52976B}" type="datetimeFigureOut">
              <a:rPr lang="en-US"/>
              <a:pPr>
                <a:defRPr/>
              </a:pPr>
              <a:t>5/2/2018</a:t>
            </a:fld>
            <a:endParaRPr lang="en-US"/>
          </a:p>
        </p:txBody>
      </p:sp>
      <p:sp>
        <p:nvSpPr>
          <p:cNvPr id="5" name="Footer Placeholder 4">
            <a:extLst>
              <a:ext uri="{FF2B5EF4-FFF2-40B4-BE49-F238E27FC236}">
                <a16:creationId xmlns:a16="http://schemas.microsoft.com/office/drawing/2014/main" id="{ADC9A7E3-ECE7-43A2-A991-FCA7E27C0F5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A2A9EB-90EF-4E10-851D-A7436D98EE87}"/>
              </a:ext>
            </a:extLst>
          </p:cNvPr>
          <p:cNvSpPr>
            <a:spLocks noGrp="1"/>
          </p:cNvSpPr>
          <p:nvPr>
            <p:ph type="sldNum" sz="quarter" idx="12"/>
          </p:nvPr>
        </p:nvSpPr>
        <p:spPr/>
        <p:txBody>
          <a:bodyPr/>
          <a:lstStyle>
            <a:lvl1pPr>
              <a:defRPr/>
            </a:lvl1pPr>
          </a:lstStyle>
          <a:p>
            <a:fld id="{94D1FE5F-0BB5-4FB8-A48E-C8FB2C5A75BD}" type="slidenum">
              <a:rPr lang="en-US" altLang="en-US"/>
              <a:pPr/>
              <a:t>‹#›</a:t>
            </a:fld>
            <a:endParaRPr lang="en-US" altLang="en-US"/>
          </a:p>
        </p:txBody>
      </p:sp>
    </p:spTree>
    <p:extLst>
      <p:ext uri="{BB962C8B-B14F-4D97-AF65-F5344CB8AC3E}">
        <p14:creationId xmlns:p14="http://schemas.microsoft.com/office/powerpoint/2010/main" val="129818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DD2B1F2C-ED3A-46B8-969A-BC6B6A3A2AFF}" type="datetimeFigureOut">
              <a:rPr lang="en-US"/>
              <a:pPr>
                <a:defRPr/>
              </a:pPr>
              <a:t>5/1/2018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CAE073FF-2F24-470F-930F-938437DA9FEB}" type="slidenum">
              <a:rPr lang="en-US"/>
              <a:pPr>
                <a:defRPr/>
              </a:pPr>
              <a:t>‹#›</a:t>
            </a:fld>
            <a:endParaRPr lang="en-US"/>
          </a:p>
        </p:txBody>
      </p:sp>
    </p:spTree>
    <p:extLst>
      <p:ext uri="{BB962C8B-B14F-4D97-AF65-F5344CB8AC3E}">
        <p14:creationId xmlns:p14="http://schemas.microsoft.com/office/powerpoint/2010/main" val="34014699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8D094F-3F57-4D01-9295-B3941B77E16E}"/>
              </a:ext>
            </a:extLst>
          </p:cNvPr>
          <p:cNvSpPr>
            <a:spLocks noGrp="1"/>
          </p:cNvSpPr>
          <p:nvPr>
            <p:ph type="dt" sz="half" idx="10"/>
          </p:nvPr>
        </p:nvSpPr>
        <p:spPr/>
        <p:txBody>
          <a:bodyPr/>
          <a:lstStyle>
            <a:lvl1pPr>
              <a:defRPr/>
            </a:lvl1pPr>
          </a:lstStyle>
          <a:p>
            <a:pPr>
              <a:defRPr/>
            </a:pPr>
            <a:fld id="{9C5D5D81-4AAD-4040-859A-961128291F96}" type="datetimeFigureOut">
              <a:rPr lang="en-US"/>
              <a:pPr>
                <a:defRPr/>
              </a:pPr>
              <a:t>5/2/2018</a:t>
            </a:fld>
            <a:endParaRPr lang="en-US"/>
          </a:p>
        </p:txBody>
      </p:sp>
      <p:sp>
        <p:nvSpPr>
          <p:cNvPr id="5" name="Footer Placeholder 4">
            <a:extLst>
              <a:ext uri="{FF2B5EF4-FFF2-40B4-BE49-F238E27FC236}">
                <a16:creationId xmlns:a16="http://schemas.microsoft.com/office/drawing/2014/main" id="{62B91274-9D04-4001-B05C-1890E2496E7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14611D3-4AC3-465F-96E7-EE6C09C8168C}"/>
              </a:ext>
            </a:extLst>
          </p:cNvPr>
          <p:cNvSpPr>
            <a:spLocks noGrp="1"/>
          </p:cNvSpPr>
          <p:nvPr>
            <p:ph type="sldNum" sz="quarter" idx="12"/>
          </p:nvPr>
        </p:nvSpPr>
        <p:spPr/>
        <p:txBody>
          <a:bodyPr/>
          <a:lstStyle>
            <a:lvl1pPr>
              <a:defRPr/>
            </a:lvl1pPr>
          </a:lstStyle>
          <a:p>
            <a:fld id="{A195DF96-7AFA-4FB7-9E2E-E85DE4005933}" type="slidenum">
              <a:rPr lang="en-US" altLang="en-US"/>
              <a:pPr/>
              <a:t>‹#›</a:t>
            </a:fld>
            <a:endParaRPr lang="en-US" altLang="en-US"/>
          </a:p>
        </p:txBody>
      </p:sp>
    </p:spTree>
    <p:extLst>
      <p:ext uri="{BB962C8B-B14F-4D97-AF65-F5344CB8AC3E}">
        <p14:creationId xmlns:p14="http://schemas.microsoft.com/office/powerpoint/2010/main" val="3616673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11F7F37-A4B2-411D-8CAA-70B610F214AC}"/>
              </a:ext>
            </a:extLst>
          </p:cNvPr>
          <p:cNvSpPr>
            <a:spLocks noGrp="1"/>
          </p:cNvSpPr>
          <p:nvPr>
            <p:ph type="dt" sz="half" idx="10"/>
          </p:nvPr>
        </p:nvSpPr>
        <p:spPr/>
        <p:txBody>
          <a:bodyPr/>
          <a:lstStyle>
            <a:lvl1pPr>
              <a:defRPr/>
            </a:lvl1pPr>
          </a:lstStyle>
          <a:p>
            <a:pPr>
              <a:defRPr/>
            </a:pPr>
            <a:fld id="{9083A78B-BF04-474F-9A80-D84FC8A0CDC4}" type="datetimeFigureOut">
              <a:rPr lang="en-US"/>
              <a:pPr>
                <a:defRPr/>
              </a:pPr>
              <a:t>5/2/2018</a:t>
            </a:fld>
            <a:endParaRPr lang="en-US"/>
          </a:p>
        </p:txBody>
      </p:sp>
      <p:sp>
        <p:nvSpPr>
          <p:cNvPr id="6" name="Footer Placeholder 4">
            <a:extLst>
              <a:ext uri="{FF2B5EF4-FFF2-40B4-BE49-F238E27FC236}">
                <a16:creationId xmlns:a16="http://schemas.microsoft.com/office/drawing/2014/main" id="{86325CE4-DF00-4B33-B0C1-447749C8565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798F0FB-719C-4467-A4F5-5FC7E27ED80B}"/>
              </a:ext>
            </a:extLst>
          </p:cNvPr>
          <p:cNvSpPr>
            <a:spLocks noGrp="1"/>
          </p:cNvSpPr>
          <p:nvPr>
            <p:ph type="sldNum" sz="quarter" idx="12"/>
          </p:nvPr>
        </p:nvSpPr>
        <p:spPr/>
        <p:txBody>
          <a:bodyPr/>
          <a:lstStyle>
            <a:lvl1pPr>
              <a:defRPr/>
            </a:lvl1pPr>
          </a:lstStyle>
          <a:p>
            <a:fld id="{AC44BCCE-DB92-4C50-B2BA-63ADB66F1691}" type="slidenum">
              <a:rPr lang="en-US" altLang="en-US"/>
              <a:pPr/>
              <a:t>‹#›</a:t>
            </a:fld>
            <a:endParaRPr lang="en-US" altLang="en-US"/>
          </a:p>
        </p:txBody>
      </p:sp>
    </p:spTree>
    <p:extLst>
      <p:ext uri="{BB962C8B-B14F-4D97-AF65-F5344CB8AC3E}">
        <p14:creationId xmlns:p14="http://schemas.microsoft.com/office/powerpoint/2010/main" val="22759856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29008DD-A447-4D3C-9733-1317A78FCEAD}"/>
              </a:ext>
            </a:extLst>
          </p:cNvPr>
          <p:cNvSpPr>
            <a:spLocks noGrp="1"/>
          </p:cNvSpPr>
          <p:nvPr>
            <p:ph type="dt" sz="half" idx="10"/>
          </p:nvPr>
        </p:nvSpPr>
        <p:spPr/>
        <p:txBody>
          <a:bodyPr/>
          <a:lstStyle>
            <a:lvl1pPr>
              <a:defRPr/>
            </a:lvl1pPr>
          </a:lstStyle>
          <a:p>
            <a:pPr>
              <a:defRPr/>
            </a:pPr>
            <a:fld id="{C766FFF6-15C5-4D24-A1F7-B75A36B6D5DD}" type="datetimeFigureOut">
              <a:rPr lang="en-US"/>
              <a:pPr>
                <a:defRPr/>
              </a:pPr>
              <a:t>5/2/2018</a:t>
            </a:fld>
            <a:endParaRPr lang="en-US"/>
          </a:p>
        </p:txBody>
      </p:sp>
      <p:sp>
        <p:nvSpPr>
          <p:cNvPr id="8" name="Footer Placeholder 4">
            <a:extLst>
              <a:ext uri="{FF2B5EF4-FFF2-40B4-BE49-F238E27FC236}">
                <a16:creationId xmlns:a16="http://schemas.microsoft.com/office/drawing/2014/main" id="{F0DEFF63-0D9E-4592-9D84-8D24F01A3B1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97CCA72-A863-4158-A99C-CD24E148C3E1}"/>
              </a:ext>
            </a:extLst>
          </p:cNvPr>
          <p:cNvSpPr>
            <a:spLocks noGrp="1"/>
          </p:cNvSpPr>
          <p:nvPr>
            <p:ph type="sldNum" sz="quarter" idx="12"/>
          </p:nvPr>
        </p:nvSpPr>
        <p:spPr/>
        <p:txBody>
          <a:bodyPr/>
          <a:lstStyle>
            <a:lvl1pPr>
              <a:defRPr/>
            </a:lvl1pPr>
          </a:lstStyle>
          <a:p>
            <a:fld id="{362EB577-1F7D-4DC8-B63D-36A5E91F26BD}" type="slidenum">
              <a:rPr lang="en-US" altLang="en-US"/>
              <a:pPr/>
              <a:t>‹#›</a:t>
            </a:fld>
            <a:endParaRPr lang="en-US" altLang="en-US"/>
          </a:p>
        </p:txBody>
      </p:sp>
    </p:spTree>
    <p:extLst>
      <p:ext uri="{BB962C8B-B14F-4D97-AF65-F5344CB8AC3E}">
        <p14:creationId xmlns:p14="http://schemas.microsoft.com/office/powerpoint/2010/main" val="28661080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33BC0B8-A1CE-4A1D-93C7-6AFA40DA7C6C}"/>
              </a:ext>
            </a:extLst>
          </p:cNvPr>
          <p:cNvSpPr>
            <a:spLocks noGrp="1"/>
          </p:cNvSpPr>
          <p:nvPr>
            <p:ph type="dt" sz="half" idx="10"/>
          </p:nvPr>
        </p:nvSpPr>
        <p:spPr/>
        <p:txBody>
          <a:bodyPr/>
          <a:lstStyle>
            <a:lvl1pPr>
              <a:defRPr/>
            </a:lvl1pPr>
          </a:lstStyle>
          <a:p>
            <a:pPr>
              <a:defRPr/>
            </a:pPr>
            <a:fld id="{E2CEF40A-6C74-4E88-BC06-62E274AA1B62}" type="datetimeFigureOut">
              <a:rPr lang="en-US"/>
              <a:pPr>
                <a:defRPr/>
              </a:pPr>
              <a:t>5/2/2018</a:t>
            </a:fld>
            <a:endParaRPr lang="en-US"/>
          </a:p>
        </p:txBody>
      </p:sp>
      <p:sp>
        <p:nvSpPr>
          <p:cNvPr id="4" name="Footer Placeholder 4">
            <a:extLst>
              <a:ext uri="{FF2B5EF4-FFF2-40B4-BE49-F238E27FC236}">
                <a16:creationId xmlns:a16="http://schemas.microsoft.com/office/drawing/2014/main" id="{50B27A51-48CB-49FD-B995-A7CFA80EC8B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70D61C9-8D24-4F99-A9D0-B39FABDDD703}"/>
              </a:ext>
            </a:extLst>
          </p:cNvPr>
          <p:cNvSpPr>
            <a:spLocks noGrp="1"/>
          </p:cNvSpPr>
          <p:nvPr>
            <p:ph type="sldNum" sz="quarter" idx="12"/>
          </p:nvPr>
        </p:nvSpPr>
        <p:spPr/>
        <p:txBody>
          <a:bodyPr/>
          <a:lstStyle>
            <a:lvl1pPr>
              <a:defRPr/>
            </a:lvl1pPr>
          </a:lstStyle>
          <a:p>
            <a:fld id="{B3CBCB10-E6B7-4E22-820D-1B25DF805E97}" type="slidenum">
              <a:rPr lang="en-US" altLang="en-US"/>
              <a:pPr/>
              <a:t>‹#›</a:t>
            </a:fld>
            <a:endParaRPr lang="en-US" altLang="en-US"/>
          </a:p>
        </p:txBody>
      </p:sp>
    </p:spTree>
    <p:extLst>
      <p:ext uri="{BB962C8B-B14F-4D97-AF65-F5344CB8AC3E}">
        <p14:creationId xmlns:p14="http://schemas.microsoft.com/office/powerpoint/2010/main" val="25244052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14968BC-F33E-41B0-96BC-42DAB7B1692B}"/>
              </a:ext>
            </a:extLst>
          </p:cNvPr>
          <p:cNvSpPr>
            <a:spLocks noGrp="1"/>
          </p:cNvSpPr>
          <p:nvPr>
            <p:ph type="dt" sz="half" idx="10"/>
          </p:nvPr>
        </p:nvSpPr>
        <p:spPr/>
        <p:txBody>
          <a:bodyPr/>
          <a:lstStyle>
            <a:lvl1pPr>
              <a:defRPr/>
            </a:lvl1pPr>
          </a:lstStyle>
          <a:p>
            <a:pPr>
              <a:defRPr/>
            </a:pPr>
            <a:fld id="{9922EA9F-6DB2-423B-AD0D-2703467DE7CF}" type="datetimeFigureOut">
              <a:rPr lang="en-US"/>
              <a:pPr>
                <a:defRPr/>
              </a:pPr>
              <a:t>5/2/2018</a:t>
            </a:fld>
            <a:endParaRPr lang="en-US"/>
          </a:p>
        </p:txBody>
      </p:sp>
      <p:sp>
        <p:nvSpPr>
          <p:cNvPr id="3" name="Footer Placeholder 4">
            <a:extLst>
              <a:ext uri="{FF2B5EF4-FFF2-40B4-BE49-F238E27FC236}">
                <a16:creationId xmlns:a16="http://schemas.microsoft.com/office/drawing/2014/main" id="{B28E6885-927C-49F3-BB26-2D6DCE90C6F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6782892-0447-4753-BCF7-0B7FC4725C17}"/>
              </a:ext>
            </a:extLst>
          </p:cNvPr>
          <p:cNvSpPr>
            <a:spLocks noGrp="1"/>
          </p:cNvSpPr>
          <p:nvPr>
            <p:ph type="sldNum" sz="quarter" idx="12"/>
          </p:nvPr>
        </p:nvSpPr>
        <p:spPr/>
        <p:txBody>
          <a:bodyPr/>
          <a:lstStyle>
            <a:lvl1pPr>
              <a:defRPr/>
            </a:lvl1pPr>
          </a:lstStyle>
          <a:p>
            <a:fld id="{CA85665D-D939-48E9-B420-8A6BC8D5C73C}" type="slidenum">
              <a:rPr lang="en-US" altLang="en-US"/>
              <a:pPr/>
              <a:t>‹#›</a:t>
            </a:fld>
            <a:endParaRPr lang="en-US" altLang="en-US"/>
          </a:p>
        </p:txBody>
      </p:sp>
    </p:spTree>
    <p:extLst>
      <p:ext uri="{BB962C8B-B14F-4D97-AF65-F5344CB8AC3E}">
        <p14:creationId xmlns:p14="http://schemas.microsoft.com/office/powerpoint/2010/main" val="6864987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4732410-01E0-474C-8C38-9CCDDD45526B}"/>
              </a:ext>
            </a:extLst>
          </p:cNvPr>
          <p:cNvSpPr>
            <a:spLocks noGrp="1"/>
          </p:cNvSpPr>
          <p:nvPr>
            <p:ph type="dt" sz="half" idx="10"/>
          </p:nvPr>
        </p:nvSpPr>
        <p:spPr/>
        <p:txBody>
          <a:bodyPr/>
          <a:lstStyle>
            <a:lvl1pPr>
              <a:defRPr/>
            </a:lvl1pPr>
          </a:lstStyle>
          <a:p>
            <a:pPr>
              <a:defRPr/>
            </a:pPr>
            <a:fld id="{0265A035-7A99-4CDA-BFEF-9826F382870E}" type="datetimeFigureOut">
              <a:rPr lang="en-US"/>
              <a:pPr>
                <a:defRPr/>
              </a:pPr>
              <a:t>5/2/2018</a:t>
            </a:fld>
            <a:endParaRPr lang="en-US"/>
          </a:p>
        </p:txBody>
      </p:sp>
      <p:sp>
        <p:nvSpPr>
          <p:cNvPr id="6" name="Footer Placeholder 4">
            <a:extLst>
              <a:ext uri="{FF2B5EF4-FFF2-40B4-BE49-F238E27FC236}">
                <a16:creationId xmlns:a16="http://schemas.microsoft.com/office/drawing/2014/main" id="{24162F6D-4EC6-4BBD-B06A-08146B7FF7A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FF093AC-2E33-4037-B064-3D43941462BD}"/>
              </a:ext>
            </a:extLst>
          </p:cNvPr>
          <p:cNvSpPr>
            <a:spLocks noGrp="1"/>
          </p:cNvSpPr>
          <p:nvPr>
            <p:ph type="sldNum" sz="quarter" idx="12"/>
          </p:nvPr>
        </p:nvSpPr>
        <p:spPr/>
        <p:txBody>
          <a:bodyPr/>
          <a:lstStyle>
            <a:lvl1pPr>
              <a:defRPr/>
            </a:lvl1pPr>
          </a:lstStyle>
          <a:p>
            <a:fld id="{A501DD4E-BB5E-4602-8691-60BEE6CA3AA2}" type="slidenum">
              <a:rPr lang="en-US" altLang="en-US"/>
              <a:pPr/>
              <a:t>‹#›</a:t>
            </a:fld>
            <a:endParaRPr lang="en-US" altLang="en-US"/>
          </a:p>
        </p:txBody>
      </p:sp>
    </p:spTree>
    <p:extLst>
      <p:ext uri="{BB962C8B-B14F-4D97-AF65-F5344CB8AC3E}">
        <p14:creationId xmlns:p14="http://schemas.microsoft.com/office/powerpoint/2010/main" val="4542816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FF5E03A-BD2A-4593-9508-C92187F8278F}"/>
              </a:ext>
            </a:extLst>
          </p:cNvPr>
          <p:cNvSpPr>
            <a:spLocks noGrp="1"/>
          </p:cNvSpPr>
          <p:nvPr>
            <p:ph type="dt" sz="half" idx="10"/>
          </p:nvPr>
        </p:nvSpPr>
        <p:spPr/>
        <p:txBody>
          <a:bodyPr/>
          <a:lstStyle>
            <a:lvl1pPr>
              <a:defRPr/>
            </a:lvl1pPr>
          </a:lstStyle>
          <a:p>
            <a:pPr>
              <a:defRPr/>
            </a:pPr>
            <a:fld id="{40F8D560-0AA3-495E-AFAB-1295EB0DA01F}" type="datetimeFigureOut">
              <a:rPr lang="en-US"/>
              <a:pPr>
                <a:defRPr/>
              </a:pPr>
              <a:t>5/2/2018</a:t>
            </a:fld>
            <a:endParaRPr lang="en-US"/>
          </a:p>
        </p:txBody>
      </p:sp>
      <p:sp>
        <p:nvSpPr>
          <p:cNvPr id="6" name="Footer Placeholder 4">
            <a:extLst>
              <a:ext uri="{FF2B5EF4-FFF2-40B4-BE49-F238E27FC236}">
                <a16:creationId xmlns:a16="http://schemas.microsoft.com/office/drawing/2014/main" id="{66EBA5F4-1E05-4A06-941E-517133C09B5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73B0BA5-DF71-440C-BEEA-E1AD60CE5873}"/>
              </a:ext>
            </a:extLst>
          </p:cNvPr>
          <p:cNvSpPr>
            <a:spLocks noGrp="1"/>
          </p:cNvSpPr>
          <p:nvPr>
            <p:ph type="sldNum" sz="quarter" idx="12"/>
          </p:nvPr>
        </p:nvSpPr>
        <p:spPr/>
        <p:txBody>
          <a:bodyPr/>
          <a:lstStyle>
            <a:lvl1pPr>
              <a:defRPr/>
            </a:lvl1pPr>
          </a:lstStyle>
          <a:p>
            <a:fld id="{D227E250-72C7-4A0A-98E7-44B60B5F71B5}" type="slidenum">
              <a:rPr lang="en-US" altLang="en-US"/>
              <a:pPr/>
              <a:t>‹#›</a:t>
            </a:fld>
            <a:endParaRPr lang="en-US" altLang="en-US"/>
          </a:p>
        </p:txBody>
      </p:sp>
    </p:spTree>
    <p:extLst>
      <p:ext uri="{BB962C8B-B14F-4D97-AF65-F5344CB8AC3E}">
        <p14:creationId xmlns:p14="http://schemas.microsoft.com/office/powerpoint/2010/main" val="1713650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B8EE2-0812-4254-8827-5B5963271A0D}"/>
              </a:ext>
            </a:extLst>
          </p:cNvPr>
          <p:cNvSpPr>
            <a:spLocks noGrp="1"/>
          </p:cNvSpPr>
          <p:nvPr>
            <p:ph type="dt" sz="half" idx="10"/>
          </p:nvPr>
        </p:nvSpPr>
        <p:spPr/>
        <p:txBody>
          <a:bodyPr/>
          <a:lstStyle>
            <a:lvl1pPr>
              <a:defRPr/>
            </a:lvl1pPr>
          </a:lstStyle>
          <a:p>
            <a:pPr>
              <a:defRPr/>
            </a:pPr>
            <a:fld id="{44A9B573-FA4B-404A-9E15-A42702675EAC}" type="datetimeFigureOut">
              <a:rPr lang="en-US"/>
              <a:pPr>
                <a:defRPr/>
              </a:pPr>
              <a:t>5/2/2018</a:t>
            </a:fld>
            <a:endParaRPr lang="en-US"/>
          </a:p>
        </p:txBody>
      </p:sp>
      <p:sp>
        <p:nvSpPr>
          <p:cNvPr id="5" name="Footer Placeholder 4">
            <a:extLst>
              <a:ext uri="{FF2B5EF4-FFF2-40B4-BE49-F238E27FC236}">
                <a16:creationId xmlns:a16="http://schemas.microsoft.com/office/drawing/2014/main" id="{D08AD1F4-22F6-4E13-88FB-0ADFBCFCE69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1FFD52F-6933-484C-8E1D-BC42314EBAC0}"/>
              </a:ext>
            </a:extLst>
          </p:cNvPr>
          <p:cNvSpPr>
            <a:spLocks noGrp="1"/>
          </p:cNvSpPr>
          <p:nvPr>
            <p:ph type="sldNum" sz="quarter" idx="12"/>
          </p:nvPr>
        </p:nvSpPr>
        <p:spPr/>
        <p:txBody>
          <a:bodyPr/>
          <a:lstStyle>
            <a:lvl1pPr>
              <a:defRPr/>
            </a:lvl1pPr>
          </a:lstStyle>
          <a:p>
            <a:fld id="{D7C7F91F-72F8-43A1-84D5-EF8FE97BE656}" type="slidenum">
              <a:rPr lang="en-US" altLang="en-US"/>
              <a:pPr/>
              <a:t>‹#›</a:t>
            </a:fld>
            <a:endParaRPr lang="en-US" altLang="en-US"/>
          </a:p>
        </p:txBody>
      </p:sp>
    </p:spTree>
    <p:extLst>
      <p:ext uri="{BB962C8B-B14F-4D97-AF65-F5344CB8AC3E}">
        <p14:creationId xmlns:p14="http://schemas.microsoft.com/office/powerpoint/2010/main" val="2886585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8CC8F-9604-4EDD-A542-19B36C1372F3}"/>
              </a:ext>
            </a:extLst>
          </p:cNvPr>
          <p:cNvSpPr>
            <a:spLocks noGrp="1"/>
          </p:cNvSpPr>
          <p:nvPr>
            <p:ph type="dt" sz="half" idx="10"/>
          </p:nvPr>
        </p:nvSpPr>
        <p:spPr/>
        <p:txBody>
          <a:bodyPr/>
          <a:lstStyle>
            <a:lvl1pPr>
              <a:defRPr/>
            </a:lvl1pPr>
          </a:lstStyle>
          <a:p>
            <a:pPr>
              <a:defRPr/>
            </a:pPr>
            <a:fld id="{58853DF1-9AD8-4AA4-A898-4E68890FD56A}" type="datetimeFigureOut">
              <a:rPr lang="en-US"/>
              <a:pPr>
                <a:defRPr/>
              </a:pPr>
              <a:t>5/2/2018</a:t>
            </a:fld>
            <a:endParaRPr lang="en-US"/>
          </a:p>
        </p:txBody>
      </p:sp>
      <p:sp>
        <p:nvSpPr>
          <p:cNvPr id="5" name="Footer Placeholder 4">
            <a:extLst>
              <a:ext uri="{FF2B5EF4-FFF2-40B4-BE49-F238E27FC236}">
                <a16:creationId xmlns:a16="http://schemas.microsoft.com/office/drawing/2014/main" id="{8DA80D42-4E5F-41F5-A6FB-6B56E30DDB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22DF74E-4D5E-4E06-A3AD-1394B731973F}"/>
              </a:ext>
            </a:extLst>
          </p:cNvPr>
          <p:cNvSpPr>
            <a:spLocks noGrp="1"/>
          </p:cNvSpPr>
          <p:nvPr>
            <p:ph type="sldNum" sz="quarter" idx="12"/>
          </p:nvPr>
        </p:nvSpPr>
        <p:spPr/>
        <p:txBody>
          <a:bodyPr/>
          <a:lstStyle>
            <a:lvl1pPr>
              <a:defRPr/>
            </a:lvl1pPr>
          </a:lstStyle>
          <a:p>
            <a:fld id="{B7AF5AE3-3628-4579-9D9F-E758124479E0}" type="slidenum">
              <a:rPr lang="en-US" altLang="en-US"/>
              <a:pPr/>
              <a:t>‹#›</a:t>
            </a:fld>
            <a:endParaRPr lang="en-US" altLang="en-US"/>
          </a:p>
        </p:txBody>
      </p:sp>
    </p:spTree>
    <p:extLst>
      <p:ext uri="{BB962C8B-B14F-4D97-AF65-F5344CB8AC3E}">
        <p14:creationId xmlns:p14="http://schemas.microsoft.com/office/powerpoint/2010/main" val="102676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77" y="273054"/>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AD39BB11-8D93-455C-AD74-8B2FDCFEE3CB}" type="datetimeFigureOut">
              <a:rPr lang="en-US"/>
              <a:pPr>
                <a:defRPr/>
              </a:pPr>
              <a:t>5/1/2018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D6F281FB-3BBA-4833-86C3-8E943A052929}" type="slidenum">
              <a:rPr lang="en-US"/>
              <a:pPr>
                <a:defRPr/>
              </a:pPr>
              <a:t>‹#›</a:t>
            </a:fld>
            <a:endParaRPr lang="en-US"/>
          </a:p>
        </p:txBody>
      </p:sp>
    </p:spTree>
    <p:extLst>
      <p:ext uri="{BB962C8B-B14F-4D97-AF65-F5344CB8AC3E}">
        <p14:creationId xmlns:p14="http://schemas.microsoft.com/office/powerpoint/2010/main" val="702096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C749AF8-6FB3-46A0-ACC7-DCB5ED3EC1F0}" type="datetimeFigureOut">
              <a:rPr lang="en-US"/>
              <a:pPr>
                <a:defRPr/>
              </a:pPr>
              <a:t>5/1/2018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2931E513-4417-48F7-80D3-7C4E5E35A548}" type="slidenum">
              <a:rPr lang="en-US"/>
              <a:pPr>
                <a:defRPr/>
              </a:pPr>
              <a:t>‹#›</a:t>
            </a:fld>
            <a:endParaRPr lang="en-US"/>
          </a:p>
        </p:txBody>
      </p:sp>
    </p:spTree>
    <p:extLst>
      <p:ext uri="{BB962C8B-B14F-4D97-AF65-F5344CB8AC3E}">
        <p14:creationId xmlns:p14="http://schemas.microsoft.com/office/powerpoint/2010/main" val="402125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50F0F3BF-2F63-48E7-93C4-CBA7EAAB73D6}" type="datetimeFigureOut">
              <a:rPr lang="en-US"/>
              <a:pPr>
                <a:defRPr/>
              </a:pPr>
              <a:t>5/1/2018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85F1E422-9F6B-4ADE-9BD5-E7DB5030E59D}" type="slidenum">
              <a:rPr lang="en-US"/>
              <a:pPr>
                <a:defRPr/>
              </a:pPr>
              <a:t>‹#›</a:t>
            </a:fld>
            <a:endParaRPr lang="en-US"/>
          </a:p>
        </p:txBody>
      </p:sp>
    </p:spTree>
    <p:extLst>
      <p:ext uri="{BB962C8B-B14F-4D97-AF65-F5344CB8AC3E}">
        <p14:creationId xmlns:p14="http://schemas.microsoft.com/office/powerpoint/2010/main" val="262487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CC">
            <a:alpha val="0"/>
          </a:srgb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0000"/>
                </a:solidFill>
                <a:latin typeface="+mn-lt"/>
                <a:cs typeface="+mn-cs"/>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rgbClr val="000000"/>
                </a:solidFill>
                <a:latin typeface="+mn-lt"/>
                <a:cs typeface="+mn-cs"/>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rgbClr val="000000"/>
                </a:solidFill>
                <a:latin typeface="+mn-lt"/>
                <a:cs typeface="+mn-cs"/>
              </a:defRPr>
            </a:lvl1pPr>
          </a:lstStyle>
          <a:p>
            <a:pPr>
              <a:defRPr/>
            </a:pPr>
            <a:fld id="{0A52CFD9-47AA-4AD2-AD00-677D704AB5CF}" type="slidenum">
              <a:rPr lang="en-US"/>
              <a:pPr>
                <a:defRPr/>
              </a:pPr>
              <a:t>‹#›</a:t>
            </a:fld>
            <a:endParaRPr lang="en-US"/>
          </a:p>
        </p:txBody>
      </p:sp>
    </p:spTree>
    <p:extLst>
      <p:ext uri="{BB962C8B-B14F-4D97-AF65-F5344CB8AC3E}">
        <p14:creationId xmlns:p14="http://schemas.microsoft.com/office/powerpoint/2010/main" val="2250186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35B9F5A1-BF8D-46D5-B3F0-37F554537866}" type="datetimeFigureOut">
              <a:rPr lang="en-US">
                <a:solidFill>
                  <a:prstClr val="black">
                    <a:tint val="75000"/>
                  </a:prstClr>
                </a:solidFill>
              </a:rPr>
              <a:pPr>
                <a:defRPr/>
              </a:pPr>
              <a:t>5/1/2018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D6C567E-E4D4-43EA-91FB-47269D4993C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4656389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7E2325-8525-4601-935A-4409ECCE12AF}" type="datetimeFigureOut">
              <a:rPr lang="en-US" smtClean="0"/>
              <a:t>5/1/2018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61B19E-3657-48DA-831F-2D008C5BEBF4}" type="slidenum">
              <a:rPr lang="en-US" smtClean="0"/>
              <a:t>‹#›</a:t>
            </a:fld>
            <a:endParaRPr lang="en-US"/>
          </a:p>
        </p:txBody>
      </p:sp>
    </p:spTree>
    <p:extLst>
      <p:ext uri="{BB962C8B-B14F-4D97-AF65-F5344CB8AC3E}">
        <p14:creationId xmlns:p14="http://schemas.microsoft.com/office/powerpoint/2010/main" val="85306066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21D1C-F51E-49B9-95D4-7E1FDE4687A8}" type="datetimeFigureOut">
              <a:rPr lang="en-US" smtClean="0">
                <a:solidFill>
                  <a:prstClr val="black">
                    <a:tint val="75000"/>
                  </a:prstClr>
                </a:solidFill>
              </a:rPr>
              <a:pPr/>
              <a:t>5/1/2018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41422-1233-4936-966C-469F701FB0A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05801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1D3D7B-E8E5-7843-B053-A6CB61CB95E0}" type="datetimeFigureOut">
              <a:rPr lang="en-US" smtClean="0"/>
              <a:t>5/1/2018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54367-7369-494C-9784-A14CE7D132B7}" type="slidenum">
              <a:rPr lang="en-US" smtClean="0"/>
              <a:t>‹#›</a:t>
            </a:fld>
            <a:endParaRPr lang="en-US"/>
          </a:p>
        </p:txBody>
      </p:sp>
    </p:spTree>
    <p:extLst>
      <p:ext uri="{BB962C8B-B14F-4D97-AF65-F5344CB8AC3E}">
        <p14:creationId xmlns:p14="http://schemas.microsoft.com/office/powerpoint/2010/main" val="247245046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CC9E68E-F7BB-467D-A46C-31109B9CC734}"/>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DA3D01D-6647-44B4-9C2D-E3104E1A1F1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E9AB38F-6424-4B27-8CCA-A05BE9C70D7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C2FB7208-165A-42C5-89A4-C21E9DD25487}" type="datetimeFigureOut">
              <a:rPr lang="en-US"/>
              <a:pPr>
                <a:defRPr/>
              </a:pPr>
              <a:t>5/2/2018</a:t>
            </a:fld>
            <a:endParaRPr lang="en-US"/>
          </a:p>
        </p:txBody>
      </p:sp>
      <p:sp>
        <p:nvSpPr>
          <p:cNvPr id="5" name="Footer Placeholder 4">
            <a:extLst>
              <a:ext uri="{FF2B5EF4-FFF2-40B4-BE49-F238E27FC236}">
                <a16:creationId xmlns:a16="http://schemas.microsoft.com/office/drawing/2014/main" id="{07B6E07E-C0EB-49EB-9EA5-678CA891235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7F53E910-67C9-48B9-82A4-6817393EED0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C8BF429-2770-44AB-8D9D-3C200B440E7E}" type="slidenum">
              <a:rPr lang="en-US" altLang="en-US"/>
              <a:pPr/>
              <a:t>‹#›</a:t>
            </a:fld>
            <a:endParaRPr lang="en-US" altLang="en-US"/>
          </a:p>
        </p:txBody>
      </p:sp>
    </p:spTree>
    <p:extLst>
      <p:ext uri="{BB962C8B-B14F-4D97-AF65-F5344CB8AC3E}">
        <p14:creationId xmlns:p14="http://schemas.microsoft.com/office/powerpoint/2010/main" val="66668431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9.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9.xml"/><Relationship Id="rId1" Type="http://schemas.openxmlformats.org/officeDocument/2006/relationships/vmlDrawing" Target="../drawings/vmlDrawing2.vml"/><Relationship Id="rId5" Type="http://schemas.openxmlformats.org/officeDocument/2006/relationships/image" Target="../media/image32.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8.xml"/><Relationship Id="rId5" Type="http://schemas.openxmlformats.org/officeDocument/2006/relationships/image" Target="../media/image44.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62.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58.xml"/><Relationship Id="rId5" Type="http://schemas.microsoft.com/office/2007/relationships/hdphoto" Target="../media/hdphoto4.wdp"/><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51.xml"/><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8.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5.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3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8" Type="http://schemas.openxmlformats.org/officeDocument/2006/relationships/hyperlink" Target="http://earth2tech.files.wordpress.com/2009/10/doe-logo.jpg" TargetMode="External"/><Relationship Id="rId3" Type="http://schemas.openxmlformats.org/officeDocument/2006/relationships/image" Target="../media/image13.png"/><Relationship Id="rId7" Type="http://schemas.openxmlformats.org/officeDocument/2006/relationships/image" Target="../media/image78.jpeg"/><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80.png"/><Relationship Id="rId5" Type="http://schemas.openxmlformats.org/officeDocument/2006/relationships/image" Target="../media/image77.jpeg"/><Relationship Id="rId10" Type="http://schemas.openxmlformats.org/officeDocument/2006/relationships/hyperlink" Target="http://www.moore.org/" TargetMode="External"/><Relationship Id="rId4" Type="http://schemas.openxmlformats.org/officeDocument/2006/relationships/image" Target="../media/image76.png"/><Relationship Id="rId9" Type="http://schemas.openxmlformats.org/officeDocument/2006/relationships/image" Target="../media/image79.jpeg"/></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3"/>
          <p:cNvSpPr txBox="1">
            <a:spLocks noChangeArrowheads="1"/>
          </p:cNvSpPr>
          <p:nvPr/>
        </p:nvSpPr>
        <p:spPr bwMode="auto">
          <a:xfrm>
            <a:off x="3962400" y="2057400"/>
            <a:ext cx="525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50000"/>
              </a:spcBef>
              <a:spcAft>
                <a:spcPct val="0"/>
              </a:spcAft>
              <a:buFontTx/>
              <a:buNone/>
            </a:pPr>
            <a:r>
              <a:rPr lang="en-US" altLang="en-US" sz="1800" b="1" dirty="0">
                <a:solidFill>
                  <a:srgbClr val="000000"/>
                </a:solidFill>
                <a:latin typeface="+mj-lt"/>
                <a:cs typeface="Arial" charset="0"/>
              </a:rPr>
              <a:t>Andrew E. Allen </a:t>
            </a:r>
          </a:p>
        </p:txBody>
      </p:sp>
      <p:pic>
        <p:nvPicPr>
          <p:cNvPr id="96260" name="Picture 8" descr="venter_masthead"/>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86" y="2963863"/>
            <a:ext cx="5630164" cy="52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1" descr="30-3.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233863"/>
            <a:ext cx="349885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6" descr="C:\DIATOM\TIGR_JCVI\Puget_Sound_Oct_2007\P4-36.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32275"/>
            <a:ext cx="34290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9" descr="C:\DIATOM\TIGR_JCVI\Puget_Sound_Oct_2007\P4-1.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240213"/>
            <a:ext cx="3284538"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1" descr="bacteria attached to Amphiprora frustule.tif"/>
          <p:cNvPicPr>
            <a:picLocks noChangeAspect="1"/>
          </p:cNvPicPr>
          <p:nvPr/>
        </p:nvPicPr>
        <p:blipFill>
          <a:blip r:embed="rId7">
            <a:extLst>
              <a:ext uri="{28A0092B-C50C-407E-A947-70E740481C1C}">
                <a14:useLocalDpi xmlns:a14="http://schemas.microsoft.com/office/drawing/2010/main" val="0"/>
              </a:ext>
            </a:extLst>
          </a:blip>
          <a:srcRect l="6522" r="21846" b="10870"/>
          <a:stretch>
            <a:fillRect/>
          </a:stretch>
        </p:blipFill>
        <p:spPr bwMode="auto">
          <a:xfrm>
            <a:off x="0" y="0"/>
            <a:ext cx="3937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2" descr="C:\SIO_related\SIO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5145" y="2845526"/>
            <a:ext cx="1349255" cy="135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D23271E-F1FD-419A-85A3-CA11D3F15A8E}"/>
              </a:ext>
            </a:extLst>
          </p:cNvPr>
          <p:cNvSpPr/>
          <p:nvPr/>
        </p:nvSpPr>
        <p:spPr>
          <a:xfrm>
            <a:off x="3657600" y="367605"/>
            <a:ext cx="5715000" cy="923330"/>
          </a:xfrm>
          <a:prstGeom prst="rect">
            <a:avLst/>
          </a:prstGeom>
        </p:spPr>
        <p:txBody>
          <a:bodyPr wrap="square">
            <a:spAutoFit/>
          </a:bodyPr>
          <a:lstStyle/>
          <a:p>
            <a:pPr algn="ctr"/>
            <a:r>
              <a:rPr lang="en-US" b="1" i="1" dirty="0"/>
              <a:t>New Insights from Standardized Quantitative Methodology for Environmental and Functional </a:t>
            </a:r>
          </a:p>
          <a:p>
            <a:pPr algn="ctr"/>
            <a:r>
              <a:rPr lang="en-US" b="1" i="1" dirty="0"/>
              <a:t>Genomics Studies of Marine Eukaryotic Microbes.</a:t>
            </a:r>
          </a:p>
        </p:txBody>
      </p:sp>
    </p:spTree>
    <p:extLst>
      <p:ext uri="{BB962C8B-B14F-4D97-AF65-F5344CB8AC3E}">
        <p14:creationId xmlns:p14="http://schemas.microsoft.com/office/powerpoint/2010/main" val="2491830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66BF55-3DFF-47A1-809D-DD1D5BBE2CD0}"/>
              </a:ext>
            </a:extLst>
          </p:cNvPr>
          <p:cNvSpPr txBox="1"/>
          <p:nvPr/>
        </p:nvSpPr>
        <p:spPr>
          <a:xfrm>
            <a:off x="381000" y="255588"/>
            <a:ext cx="8229600" cy="1878012"/>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Question: </a:t>
            </a:r>
            <a:r>
              <a:rPr kumimoji="0" lang="en-US" sz="2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What is the transcriptional response of McMurdo Sound phytoplankton and bacterial communities to changes in </a:t>
            </a: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temperature, iron, and vitamin B</a:t>
            </a:r>
            <a:r>
              <a:rPr kumimoji="0" lang="en-US" sz="2800" b="1" i="0" u="none" strike="noStrike" kern="1200" cap="none" spc="0" normalizeH="0" baseline="-25000" noProof="0" dirty="0">
                <a:ln>
                  <a:noFill/>
                </a:ln>
                <a:solidFill>
                  <a:prstClr val="black"/>
                </a:solidFill>
                <a:effectLst/>
                <a:uLnTx/>
                <a:uFillTx/>
                <a:latin typeface="Calibri"/>
                <a:ea typeface="+mn-ea"/>
                <a:cs typeface="Arial" panose="020B0604020202020204" pitchFamily="34" charset="0"/>
              </a:rPr>
              <a:t>12</a:t>
            </a: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2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availability?</a:t>
            </a:r>
          </a:p>
        </p:txBody>
      </p:sp>
      <p:sp>
        <p:nvSpPr>
          <p:cNvPr id="5" name="TextBox 4">
            <a:extLst>
              <a:ext uri="{FF2B5EF4-FFF2-40B4-BE49-F238E27FC236}">
                <a16:creationId xmlns:a16="http://schemas.microsoft.com/office/drawing/2014/main" id="{A5580530-C7ED-4DD8-AA02-1F0434498EEE}"/>
              </a:ext>
            </a:extLst>
          </p:cNvPr>
          <p:cNvSpPr txBox="1"/>
          <p:nvPr/>
        </p:nvSpPr>
        <p:spPr>
          <a:xfrm>
            <a:off x="414338" y="5715000"/>
            <a:ext cx="8196262" cy="954088"/>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Approach: </a:t>
            </a:r>
            <a:r>
              <a:rPr kumimoji="0" lang="en-US" sz="2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Manipulative experiments, late summer McMurdo Sound of the Ross Sea, Jan 2013</a:t>
            </a:r>
          </a:p>
        </p:txBody>
      </p:sp>
      <p:pic>
        <p:nvPicPr>
          <p:cNvPr id="8196" name="Picture 9" descr="penguins_full-2820.jpg">
            <a:extLst>
              <a:ext uri="{FF2B5EF4-FFF2-40B4-BE49-F238E27FC236}">
                <a16:creationId xmlns:a16="http://schemas.microsoft.com/office/drawing/2014/main" id="{01D77B62-13F1-4D2E-B24E-9449F5A972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338" y="2286000"/>
            <a:ext cx="48180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a:extLst>
              <a:ext uri="{FF2B5EF4-FFF2-40B4-BE49-F238E27FC236}">
                <a16:creationId xmlns:a16="http://schemas.microsoft.com/office/drawing/2014/main" id="{EB4DD71D-DBE6-453B-AC64-4DCC0237C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286000"/>
            <a:ext cx="3200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8" name="TextBox 5">
            <a:extLst>
              <a:ext uri="{FF2B5EF4-FFF2-40B4-BE49-F238E27FC236}">
                <a16:creationId xmlns:a16="http://schemas.microsoft.com/office/drawing/2014/main" id="{C8D96FCC-98C2-4B8A-AECD-18A55A43D060}"/>
              </a:ext>
            </a:extLst>
          </p:cNvPr>
          <p:cNvSpPr txBox="1">
            <a:spLocks noChangeArrowheads="1"/>
          </p:cNvSpPr>
          <p:nvPr/>
        </p:nvSpPr>
        <p:spPr bwMode="auto">
          <a:xfrm>
            <a:off x="0" y="6629400"/>
            <a:ext cx="22367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Photos: Erin Bertrand, Jeff McQuaid</a:t>
            </a:r>
          </a:p>
        </p:txBody>
      </p:sp>
    </p:spTree>
    <p:extLst>
      <p:ext uri="{BB962C8B-B14F-4D97-AF65-F5344CB8AC3E}">
        <p14:creationId xmlns:p14="http://schemas.microsoft.com/office/powerpoint/2010/main" val="30327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8">
            <a:extLst>
              <a:ext uri="{FF2B5EF4-FFF2-40B4-BE49-F238E27FC236}">
                <a16:creationId xmlns:a16="http://schemas.microsoft.com/office/drawing/2014/main" id="{EF44EC9E-AD66-49C0-B820-A0E7EE3A8917}"/>
              </a:ext>
            </a:extLst>
          </p:cNvPr>
          <p:cNvSpPr>
            <a:spLocks noChangeArrowheads="1"/>
          </p:cNvSpPr>
          <p:nvPr/>
        </p:nvSpPr>
        <p:spPr bwMode="auto">
          <a:xfrm>
            <a:off x="381000" y="5045075"/>
            <a:ext cx="8386763"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Three types of manipulative experiments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3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Short term batch- manipulate Fe, B</a:t>
            </a:r>
            <a:r>
              <a:rPr kumimoji="0" lang="en-US" altLang="en-US" sz="2300" b="0"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12</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3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Semicontinuous dilution- manipulate temperature, Fe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3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Continuous flow- “ecostats”- manipulate temperature, Fe, CO</a:t>
            </a:r>
            <a:r>
              <a:rPr kumimoji="0" lang="en-US" altLang="en-US" sz="2300" b="0"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2</a:t>
            </a:r>
          </a:p>
        </p:txBody>
      </p:sp>
      <p:sp>
        <p:nvSpPr>
          <p:cNvPr id="9219" name="TextBox 3">
            <a:extLst>
              <a:ext uri="{FF2B5EF4-FFF2-40B4-BE49-F238E27FC236}">
                <a16:creationId xmlns:a16="http://schemas.microsoft.com/office/drawing/2014/main" id="{F694272C-9839-433D-9E9D-5ECB94B026CF}"/>
              </a:ext>
            </a:extLst>
          </p:cNvPr>
          <p:cNvSpPr txBox="1">
            <a:spLocks noChangeArrowheads="1"/>
          </p:cNvSpPr>
          <p:nvPr/>
        </p:nvSpPr>
        <p:spPr bwMode="auto">
          <a:xfrm>
            <a:off x="152400" y="41275"/>
            <a:ext cx="88328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McMurdo Sound of the Ross Sea, late austral summer 2012/13</a:t>
            </a:r>
          </a:p>
        </p:txBody>
      </p:sp>
      <p:grpSp>
        <p:nvGrpSpPr>
          <p:cNvPr id="9220" name="Group 15">
            <a:extLst>
              <a:ext uri="{FF2B5EF4-FFF2-40B4-BE49-F238E27FC236}">
                <a16:creationId xmlns:a16="http://schemas.microsoft.com/office/drawing/2014/main" id="{E27EE8EA-FEAC-4C5E-A73A-93F031778285}"/>
              </a:ext>
            </a:extLst>
          </p:cNvPr>
          <p:cNvGrpSpPr>
            <a:grpSpLocks/>
          </p:cNvGrpSpPr>
          <p:nvPr/>
        </p:nvGrpSpPr>
        <p:grpSpPr bwMode="auto">
          <a:xfrm>
            <a:off x="-1371600" y="719138"/>
            <a:ext cx="10961688" cy="4081462"/>
            <a:chOff x="-1371600" y="609600"/>
            <a:chExt cx="10961609" cy="4081373"/>
          </a:xfrm>
        </p:grpSpPr>
        <p:grpSp>
          <p:nvGrpSpPr>
            <p:cNvPr id="9226" name="Group 14">
              <a:extLst>
                <a:ext uri="{FF2B5EF4-FFF2-40B4-BE49-F238E27FC236}">
                  <a16:creationId xmlns:a16="http://schemas.microsoft.com/office/drawing/2014/main" id="{FDE33F43-FB99-4161-9855-F11646627B02}"/>
                </a:ext>
              </a:extLst>
            </p:cNvPr>
            <p:cNvGrpSpPr>
              <a:grpSpLocks/>
            </p:cNvGrpSpPr>
            <p:nvPr/>
          </p:nvGrpSpPr>
          <p:grpSpPr bwMode="auto">
            <a:xfrm>
              <a:off x="-1371600" y="609600"/>
              <a:ext cx="10961609" cy="3649742"/>
              <a:chOff x="-1371600" y="1150858"/>
              <a:chExt cx="10961609" cy="3649742"/>
            </a:xfrm>
          </p:grpSpPr>
          <p:grpSp>
            <p:nvGrpSpPr>
              <p:cNvPr id="9228" name="Group 5">
                <a:extLst>
                  <a:ext uri="{FF2B5EF4-FFF2-40B4-BE49-F238E27FC236}">
                    <a16:creationId xmlns:a16="http://schemas.microsoft.com/office/drawing/2014/main" id="{22AFA2F0-ED03-48B2-8D4A-F318D79B8109}"/>
                  </a:ext>
                </a:extLst>
              </p:cNvPr>
              <p:cNvGrpSpPr>
                <a:grpSpLocks/>
              </p:cNvGrpSpPr>
              <p:nvPr/>
            </p:nvGrpSpPr>
            <p:grpSpPr bwMode="auto">
              <a:xfrm>
                <a:off x="-1371600" y="1150858"/>
                <a:ext cx="10961609" cy="3649742"/>
                <a:chOff x="-3876676" y="2014538"/>
                <a:chExt cx="16864014" cy="5614987"/>
              </a:xfrm>
            </p:grpSpPr>
            <p:pic>
              <p:nvPicPr>
                <p:cNvPr id="9234" name="Picture 3">
                  <a:extLst>
                    <a:ext uri="{FF2B5EF4-FFF2-40B4-BE49-F238E27FC236}">
                      <a16:creationId xmlns:a16="http://schemas.microsoft.com/office/drawing/2014/main" id="{9A03E361-4C76-4B55-BA2B-A57BDBF0F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8" y="2014538"/>
                  <a:ext cx="16830676"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4">
                  <a:extLst>
                    <a:ext uri="{FF2B5EF4-FFF2-40B4-BE49-F238E27FC236}">
                      <a16:creationId xmlns:a16="http://schemas.microsoft.com/office/drawing/2014/main" id="{809C46B5-DFAC-47EC-861B-7B5109E8D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6676" y="4800600"/>
                  <a:ext cx="16830676"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9" name="TextBox 7">
                <a:extLst>
                  <a:ext uri="{FF2B5EF4-FFF2-40B4-BE49-F238E27FC236}">
                    <a16:creationId xmlns:a16="http://schemas.microsoft.com/office/drawing/2014/main" id="{C527D36F-34E4-4A97-A7B7-E429D87F7C51}"/>
                  </a:ext>
                </a:extLst>
              </p:cNvPr>
              <p:cNvSpPr txBox="1">
                <a:spLocks noChangeArrowheads="1"/>
              </p:cNvSpPr>
              <p:nvPr/>
            </p:nvSpPr>
            <p:spPr bwMode="auto">
              <a:xfrm>
                <a:off x="-84821" y="4416623"/>
                <a:ext cx="694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MODIS</a:t>
                </a:r>
              </a:p>
            </p:txBody>
          </p:sp>
          <p:sp>
            <p:nvSpPr>
              <p:cNvPr id="11" name="Oval 10">
                <a:extLst>
                  <a:ext uri="{FF2B5EF4-FFF2-40B4-BE49-F238E27FC236}">
                    <a16:creationId xmlns:a16="http://schemas.microsoft.com/office/drawing/2014/main" id="{BB1D7829-876D-49D9-9703-4FBB391E7948}"/>
                  </a:ext>
                </a:extLst>
              </p:cNvPr>
              <p:cNvSpPr/>
              <p:nvPr/>
            </p:nvSpPr>
            <p:spPr>
              <a:xfrm>
                <a:off x="2590771" y="3124077"/>
                <a:ext cx="228598" cy="228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231" name="Picture 2" descr="Fig1new_s_FAM">
                <a:extLst>
                  <a:ext uri="{FF2B5EF4-FFF2-40B4-BE49-F238E27FC236}">
                    <a16:creationId xmlns:a16="http://schemas.microsoft.com/office/drawing/2014/main" id="{FF0B618E-C4D1-4C53-A319-A6472311AC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327" y="2203450"/>
                <a:ext cx="3008312"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B28327-A895-4B6E-A681-39BA96682773}"/>
                  </a:ext>
                </a:extLst>
              </p:cNvPr>
              <p:cNvSpPr txBox="1"/>
              <p:nvPr/>
            </p:nvSpPr>
            <p:spPr>
              <a:xfrm>
                <a:off x="7543736" y="3868598"/>
                <a:ext cx="812794" cy="261931"/>
              </a:xfrm>
              <a:prstGeom prst="rect">
                <a:avLst/>
              </a:prstGeom>
              <a:solidFill>
                <a:schemeClr val="accent1">
                  <a:lumMod val="20000"/>
                  <a:lumOff val="8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Ross Island</a:t>
                </a:r>
              </a:p>
            </p:txBody>
          </p:sp>
          <p:cxnSp>
            <p:nvCxnSpPr>
              <p:cNvPr id="5" name="Straight Arrow Connector 4">
                <a:extLst>
                  <a:ext uri="{FF2B5EF4-FFF2-40B4-BE49-F238E27FC236}">
                    <a16:creationId xmlns:a16="http://schemas.microsoft.com/office/drawing/2014/main" id="{A3B249A0-BC00-42CD-8604-A8046E70BBAB}"/>
                  </a:ext>
                </a:extLst>
              </p:cNvPr>
              <p:cNvCxnSpPr/>
              <p:nvPr/>
            </p:nvCxnSpPr>
            <p:spPr>
              <a:xfrm flipH="1">
                <a:off x="7332600" y="3990833"/>
                <a:ext cx="228598" cy="13017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EA119918-F16E-4CC7-8134-D2B01AF1C412}"/>
                </a:ext>
              </a:extLst>
            </p:cNvPr>
            <p:cNvSpPr txBox="1"/>
            <p:nvPr/>
          </p:nvSpPr>
          <p:spPr>
            <a:xfrm>
              <a:off x="838184" y="3674995"/>
              <a:ext cx="4952964" cy="1015978"/>
            </a:xfrm>
            <a:prstGeom prst="rect">
              <a:avLst/>
            </a:prstGeom>
            <a:solidFill>
              <a:schemeClr val="accent1">
                <a:lumMod val="20000"/>
                <a:lumOff val="80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16 Jan 2013: Collect 1000 L trace metal clean seawater; return via helicopter to McMurdo Station, </a:t>
              </a:r>
              <a:r>
                <a:rPr kumimoji="0" lang="en-US" sz="20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Crary</a:t>
              </a:r>
              <a:r>
                <a:rPr kumimoji="0" lang="en-US" sz="2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Lab</a:t>
              </a:r>
            </a:p>
          </p:txBody>
        </p:sp>
      </p:grpSp>
      <p:sp>
        <p:nvSpPr>
          <p:cNvPr id="21" name="Right Arrow 20">
            <a:extLst>
              <a:ext uri="{FF2B5EF4-FFF2-40B4-BE49-F238E27FC236}">
                <a16:creationId xmlns:a16="http://schemas.microsoft.com/office/drawing/2014/main" id="{538AB15E-1EF0-4C40-87A7-6B6514BA5044}"/>
              </a:ext>
            </a:extLst>
          </p:cNvPr>
          <p:cNvSpPr/>
          <p:nvPr/>
        </p:nvSpPr>
        <p:spPr>
          <a:xfrm>
            <a:off x="460375" y="5467350"/>
            <a:ext cx="685800" cy="312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A2570CAA-ABDB-4182-8994-F9B262DC40F3}"/>
              </a:ext>
            </a:extLst>
          </p:cNvPr>
          <p:cNvSpPr/>
          <p:nvPr/>
        </p:nvSpPr>
        <p:spPr>
          <a:xfrm>
            <a:off x="838200" y="5467350"/>
            <a:ext cx="6934200" cy="704850"/>
          </a:xfrm>
          <a:prstGeom prst="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2F483BBA-D03B-48C9-8814-7C041D69F77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692150"/>
            <a:ext cx="3725863"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1BFE83C2-549E-4AC9-820F-D144950A01C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685800"/>
            <a:ext cx="3725863"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19B2C4C9-1360-485F-9C62-C8AE388E052D}"/>
              </a:ext>
            </a:extLst>
          </p:cNvPr>
          <p:cNvSpPr txBox="1"/>
          <p:nvPr/>
        </p:nvSpPr>
        <p:spPr>
          <a:xfrm>
            <a:off x="5524500" y="762000"/>
            <a:ext cx="1943100" cy="400050"/>
          </a:xfrm>
          <a:prstGeom prst="rect">
            <a:avLst/>
          </a:prstGeom>
          <a:solidFill>
            <a:schemeClr val="accent1">
              <a:lumMod val="20000"/>
              <a:lumOff val="80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Erin Bertrand</a:t>
            </a:r>
          </a:p>
        </p:txBody>
      </p:sp>
    </p:spTree>
    <p:extLst>
      <p:ext uri="{BB962C8B-B14F-4D97-AF65-F5344CB8AC3E}">
        <p14:creationId xmlns:p14="http://schemas.microsoft.com/office/powerpoint/2010/main" val="3202168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364BE4-047D-4743-AB13-E831F791C70D}"/>
              </a:ext>
            </a:extLst>
          </p:cNvPr>
          <p:cNvSpPr txBox="1"/>
          <p:nvPr/>
        </p:nvSpPr>
        <p:spPr>
          <a:xfrm>
            <a:off x="-12700" y="-4763"/>
            <a:ext cx="9156700" cy="585788"/>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Short term bioassays: B</a:t>
            </a:r>
            <a:r>
              <a:rPr kumimoji="0" lang="en-US" sz="3200" b="0" i="0" u="none" strike="noStrike" kern="1200" cap="none" spc="0" normalizeH="0" baseline="-25000" noProof="0" dirty="0">
                <a:ln>
                  <a:noFill/>
                </a:ln>
                <a:solidFill>
                  <a:prstClr val="black"/>
                </a:solidFill>
                <a:effectLst/>
                <a:uLnTx/>
                <a:uFillTx/>
                <a:latin typeface="Calibri"/>
                <a:ea typeface="+mn-ea"/>
                <a:cs typeface="Arial" panose="020B0604020202020204" pitchFamily="34" charset="0"/>
              </a:rPr>
              <a:t>12</a:t>
            </a:r>
            <a:r>
              <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and iron</a:t>
            </a:r>
            <a:r>
              <a:rPr kumimoji="0" lang="en-US" sz="32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endPar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1268" name="Picture 66">
            <a:extLst>
              <a:ext uri="{FF2B5EF4-FFF2-40B4-BE49-F238E27FC236}">
                <a16:creationId xmlns:a16="http://schemas.microsoft.com/office/drawing/2014/main" id="{16323004-DA8C-481D-9B84-F33D52192604}"/>
              </a:ext>
            </a:extLst>
          </p:cNvPr>
          <p:cNvPicPr>
            <a:picLocks noChangeAspect="1"/>
          </p:cNvPicPr>
          <p:nvPr/>
        </p:nvPicPr>
        <p:blipFill>
          <a:blip r:embed="rId2">
            <a:extLst>
              <a:ext uri="{28A0092B-C50C-407E-A947-70E740481C1C}">
                <a14:useLocalDpi xmlns:a14="http://schemas.microsoft.com/office/drawing/2010/main" val="0"/>
              </a:ext>
            </a:extLst>
          </a:blip>
          <a:srcRect t="9631" b="6432"/>
          <a:stretch>
            <a:fillRect/>
          </a:stretch>
        </p:blipFill>
        <p:spPr bwMode="auto">
          <a:xfrm>
            <a:off x="153988" y="3741738"/>
            <a:ext cx="2894012"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0">
            <a:extLst>
              <a:ext uri="{FF2B5EF4-FFF2-40B4-BE49-F238E27FC236}">
                <a16:creationId xmlns:a16="http://schemas.microsoft.com/office/drawing/2014/main" id="{ADF00F44-71F8-4784-8A3D-AC3E889EE7AE}"/>
              </a:ext>
            </a:extLst>
          </p:cNvPr>
          <p:cNvSpPr txBox="1">
            <a:spLocks noChangeArrowheads="1"/>
          </p:cNvSpPr>
          <p:nvPr/>
        </p:nvSpPr>
        <p:spPr bwMode="auto">
          <a:xfrm>
            <a:off x="269875" y="5734050"/>
            <a:ext cx="2630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Harvest trace metal clean seawater, return to Crary Lab</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pSp>
        <p:nvGrpSpPr>
          <p:cNvPr id="11270" name="Group 71">
            <a:extLst>
              <a:ext uri="{FF2B5EF4-FFF2-40B4-BE49-F238E27FC236}">
                <a16:creationId xmlns:a16="http://schemas.microsoft.com/office/drawing/2014/main" id="{FCC4B5CA-BAF8-4EE7-9BBE-DA0CBE2D9D59}"/>
              </a:ext>
            </a:extLst>
          </p:cNvPr>
          <p:cNvGrpSpPr>
            <a:grpSpLocks/>
          </p:cNvGrpSpPr>
          <p:nvPr/>
        </p:nvGrpSpPr>
        <p:grpSpPr bwMode="auto">
          <a:xfrm>
            <a:off x="3395663" y="1619250"/>
            <a:ext cx="2438400" cy="3511550"/>
            <a:chOff x="3200400" y="1143000"/>
            <a:chExt cx="2438400" cy="3512541"/>
          </a:xfrm>
        </p:grpSpPr>
        <p:grpSp>
          <p:nvGrpSpPr>
            <p:cNvPr id="11276" name="Group 9">
              <a:extLst>
                <a:ext uri="{FF2B5EF4-FFF2-40B4-BE49-F238E27FC236}">
                  <a16:creationId xmlns:a16="http://schemas.microsoft.com/office/drawing/2014/main" id="{A3F3F300-77FA-4DD4-B711-6980506AB115}"/>
                </a:ext>
              </a:extLst>
            </p:cNvPr>
            <p:cNvGrpSpPr>
              <a:grpSpLocks/>
            </p:cNvGrpSpPr>
            <p:nvPr/>
          </p:nvGrpSpPr>
          <p:grpSpPr bwMode="auto">
            <a:xfrm>
              <a:off x="3200400" y="1143000"/>
              <a:ext cx="936434" cy="1607541"/>
              <a:chOff x="822134" y="914400"/>
              <a:chExt cx="936434" cy="1607541"/>
            </a:xfrm>
          </p:grpSpPr>
          <p:grpSp>
            <p:nvGrpSpPr>
              <p:cNvPr id="11311" name="Group 8">
                <a:extLst>
                  <a:ext uri="{FF2B5EF4-FFF2-40B4-BE49-F238E27FC236}">
                    <a16:creationId xmlns:a16="http://schemas.microsoft.com/office/drawing/2014/main" id="{26FFA923-92D3-42EC-B8F3-DED534BED00D}"/>
                  </a:ext>
                </a:extLst>
              </p:cNvPr>
              <p:cNvGrpSpPr>
                <a:grpSpLocks/>
              </p:cNvGrpSpPr>
              <p:nvPr/>
            </p:nvGrpSpPr>
            <p:grpSpPr bwMode="auto">
              <a:xfrm>
                <a:off x="822134" y="914400"/>
                <a:ext cx="631634" cy="1302741"/>
                <a:chOff x="685800" y="2278659"/>
                <a:chExt cx="990600" cy="1759941"/>
              </a:xfrm>
            </p:grpSpPr>
            <p:sp>
              <p:nvSpPr>
                <p:cNvPr id="7" name="Rounded Rectangle 6">
                  <a:extLst>
                    <a:ext uri="{FF2B5EF4-FFF2-40B4-BE49-F238E27FC236}">
                      <a16:creationId xmlns:a16="http://schemas.microsoft.com/office/drawing/2014/main" id="{A63E854C-A166-4625-AD0C-298CFCFDA778}"/>
                    </a:ext>
                  </a:extLst>
                </p:cNvPr>
                <p:cNvSpPr/>
                <p:nvPr/>
              </p:nvSpPr>
              <p:spPr>
                <a:xfrm>
                  <a:off x="685800" y="2514636"/>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0BD8A974-2F7D-4B64-BFBF-66AE6E4B5F47}"/>
                    </a:ext>
                  </a:extLst>
                </p:cNvPr>
                <p:cNvSpPr/>
                <p:nvPr/>
              </p:nvSpPr>
              <p:spPr>
                <a:xfrm>
                  <a:off x="1051785" y="2278659"/>
                  <a:ext cx="266398"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312" name="Group 30">
                <a:extLst>
                  <a:ext uri="{FF2B5EF4-FFF2-40B4-BE49-F238E27FC236}">
                    <a16:creationId xmlns:a16="http://schemas.microsoft.com/office/drawing/2014/main" id="{DC4CC52B-1FBF-4877-B1FA-86173C3C48EE}"/>
                  </a:ext>
                </a:extLst>
              </p:cNvPr>
              <p:cNvGrpSpPr>
                <a:grpSpLocks/>
              </p:cNvGrpSpPr>
              <p:nvPr/>
            </p:nvGrpSpPr>
            <p:grpSpPr bwMode="auto">
              <a:xfrm>
                <a:off x="974534" y="1066800"/>
                <a:ext cx="631634" cy="1302741"/>
                <a:chOff x="685800" y="2278659"/>
                <a:chExt cx="990600" cy="1759941"/>
              </a:xfrm>
            </p:grpSpPr>
            <p:sp>
              <p:nvSpPr>
                <p:cNvPr id="32" name="Rounded Rectangle 31">
                  <a:extLst>
                    <a:ext uri="{FF2B5EF4-FFF2-40B4-BE49-F238E27FC236}">
                      <a16:creationId xmlns:a16="http://schemas.microsoft.com/office/drawing/2014/main" id="{E4048803-7553-4A91-83F0-9A94B1B3F73D}"/>
                    </a:ext>
                  </a:extLst>
                </p:cNvPr>
                <p:cNvSpPr/>
                <p:nvPr/>
              </p:nvSpPr>
              <p:spPr>
                <a:xfrm>
                  <a:off x="685800" y="2514694"/>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ounded Rectangle 32">
                  <a:extLst>
                    <a:ext uri="{FF2B5EF4-FFF2-40B4-BE49-F238E27FC236}">
                      <a16:creationId xmlns:a16="http://schemas.microsoft.com/office/drawing/2014/main" id="{543AAD42-40A5-4600-9772-008620BF3479}"/>
                    </a:ext>
                  </a:extLst>
                </p:cNvPr>
                <p:cNvSpPr/>
                <p:nvPr/>
              </p:nvSpPr>
              <p:spPr>
                <a:xfrm>
                  <a:off x="1051785" y="2278717"/>
                  <a:ext cx="266398"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313" name="Group 33">
                <a:extLst>
                  <a:ext uri="{FF2B5EF4-FFF2-40B4-BE49-F238E27FC236}">
                    <a16:creationId xmlns:a16="http://schemas.microsoft.com/office/drawing/2014/main" id="{4ACDE80F-806E-4639-BDDD-E0D1957EE066}"/>
                  </a:ext>
                </a:extLst>
              </p:cNvPr>
              <p:cNvGrpSpPr>
                <a:grpSpLocks/>
              </p:cNvGrpSpPr>
              <p:nvPr/>
            </p:nvGrpSpPr>
            <p:grpSpPr bwMode="auto">
              <a:xfrm>
                <a:off x="1126934" y="1219200"/>
                <a:ext cx="631634" cy="1302741"/>
                <a:chOff x="685800" y="2278659"/>
                <a:chExt cx="990600" cy="1759941"/>
              </a:xfrm>
            </p:grpSpPr>
            <p:sp>
              <p:nvSpPr>
                <p:cNvPr id="35" name="Rounded Rectangle 34">
                  <a:extLst>
                    <a:ext uri="{FF2B5EF4-FFF2-40B4-BE49-F238E27FC236}">
                      <a16:creationId xmlns:a16="http://schemas.microsoft.com/office/drawing/2014/main" id="{8A765F93-6405-4104-82AE-0E6BEB5E1F54}"/>
                    </a:ext>
                  </a:extLst>
                </p:cNvPr>
                <p:cNvSpPr/>
                <p:nvPr/>
              </p:nvSpPr>
              <p:spPr>
                <a:xfrm>
                  <a:off x="685800" y="2514752"/>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FCDEEB1A-0756-4445-A949-A84A884EA217}"/>
                    </a:ext>
                  </a:extLst>
                </p:cNvPr>
                <p:cNvSpPr/>
                <p:nvPr/>
              </p:nvSpPr>
              <p:spPr>
                <a:xfrm>
                  <a:off x="1051785" y="2278775"/>
                  <a:ext cx="266398"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277" name="Group 36">
              <a:extLst>
                <a:ext uri="{FF2B5EF4-FFF2-40B4-BE49-F238E27FC236}">
                  <a16:creationId xmlns:a16="http://schemas.microsoft.com/office/drawing/2014/main" id="{7883926C-31D8-4E7D-83A7-F0C09DB17A55}"/>
                </a:ext>
              </a:extLst>
            </p:cNvPr>
            <p:cNvGrpSpPr>
              <a:grpSpLocks/>
            </p:cNvGrpSpPr>
            <p:nvPr/>
          </p:nvGrpSpPr>
          <p:grpSpPr bwMode="auto">
            <a:xfrm>
              <a:off x="4419600" y="1224060"/>
              <a:ext cx="936434" cy="1607541"/>
              <a:chOff x="822134" y="914400"/>
              <a:chExt cx="936434" cy="1607541"/>
            </a:xfrm>
          </p:grpSpPr>
          <p:grpSp>
            <p:nvGrpSpPr>
              <p:cNvPr id="11302" name="Group 37">
                <a:extLst>
                  <a:ext uri="{FF2B5EF4-FFF2-40B4-BE49-F238E27FC236}">
                    <a16:creationId xmlns:a16="http://schemas.microsoft.com/office/drawing/2014/main" id="{AF804B20-5F3A-41D3-AD12-B21C73612C42}"/>
                  </a:ext>
                </a:extLst>
              </p:cNvPr>
              <p:cNvGrpSpPr>
                <a:grpSpLocks/>
              </p:cNvGrpSpPr>
              <p:nvPr/>
            </p:nvGrpSpPr>
            <p:grpSpPr bwMode="auto">
              <a:xfrm>
                <a:off x="822134" y="914400"/>
                <a:ext cx="631634" cy="1302741"/>
                <a:chOff x="685800" y="2278659"/>
                <a:chExt cx="990600" cy="1759941"/>
              </a:xfrm>
            </p:grpSpPr>
            <p:sp>
              <p:nvSpPr>
                <p:cNvPr id="45" name="Rounded Rectangle 44">
                  <a:extLst>
                    <a:ext uri="{FF2B5EF4-FFF2-40B4-BE49-F238E27FC236}">
                      <a16:creationId xmlns:a16="http://schemas.microsoft.com/office/drawing/2014/main" id="{7A9F66A7-9681-4109-92DA-580765266937}"/>
                    </a:ext>
                  </a:extLst>
                </p:cNvPr>
                <p:cNvSpPr/>
                <p:nvPr/>
              </p:nvSpPr>
              <p:spPr>
                <a:xfrm>
                  <a:off x="685800" y="2514536"/>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id="{65F0868A-5BC5-43A3-80BC-3A7866B66F67}"/>
                    </a:ext>
                  </a:extLst>
                </p:cNvPr>
                <p:cNvSpPr/>
                <p:nvPr/>
              </p:nvSpPr>
              <p:spPr>
                <a:xfrm>
                  <a:off x="1051785" y="2278559"/>
                  <a:ext cx="266398" cy="229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303" name="Group 38">
                <a:extLst>
                  <a:ext uri="{FF2B5EF4-FFF2-40B4-BE49-F238E27FC236}">
                    <a16:creationId xmlns:a16="http://schemas.microsoft.com/office/drawing/2014/main" id="{1991AA74-7063-4F26-8E1A-55B2C8F19A9E}"/>
                  </a:ext>
                </a:extLst>
              </p:cNvPr>
              <p:cNvGrpSpPr>
                <a:grpSpLocks/>
              </p:cNvGrpSpPr>
              <p:nvPr/>
            </p:nvGrpSpPr>
            <p:grpSpPr bwMode="auto">
              <a:xfrm>
                <a:off x="974534" y="1066800"/>
                <a:ext cx="631634" cy="1302741"/>
                <a:chOff x="685800" y="2278659"/>
                <a:chExt cx="990600" cy="1759941"/>
              </a:xfrm>
            </p:grpSpPr>
            <p:sp>
              <p:nvSpPr>
                <p:cNvPr id="43" name="Rounded Rectangle 42">
                  <a:extLst>
                    <a:ext uri="{FF2B5EF4-FFF2-40B4-BE49-F238E27FC236}">
                      <a16:creationId xmlns:a16="http://schemas.microsoft.com/office/drawing/2014/main" id="{8A05B28E-3F79-4469-9BD2-D1DF8B8D2AB9}"/>
                    </a:ext>
                  </a:extLst>
                </p:cNvPr>
                <p:cNvSpPr/>
                <p:nvPr/>
              </p:nvSpPr>
              <p:spPr>
                <a:xfrm>
                  <a:off x="685800" y="2514594"/>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ounded Rectangle 43">
                  <a:extLst>
                    <a:ext uri="{FF2B5EF4-FFF2-40B4-BE49-F238E27FC236}">
                      <a16:creationId xmlns:a16="http://schemas.microsoft.com/office/drawing/2014/main" id="{8727B309-DA3A-4F87-AE65-3A30E2B329FF}"/>
                    </a:ext>
                  </a:extLst>
                </p:cNvPr>
                <p:cNvSpPr/>
                <p:nvPr/>
              </p:nvSpPr>
              <p:spPr>
                <a:xfrm>
                  <a:off x="1051785" y="2278617"/>
                  <a:ext cx="266398" cy="229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304" name="Group 39">
                <a:extLst>
                  <a:ext uri="{FF2B5EF4-FFF2-40B4-BE49-F238E27FC236}">
                    <a16:creationId xmlns:a16="http://schemas.microsoft.com/office/drawing/2014/main" id="{5C7E6391-F7A4-4A86-AB72-EE18CC54C129}"/>
                  </a:ext>
                </a:extLst>
              </p:cNvPr>
              <p:cNvGrpSpPr>
                <a:grpSpLocks/>
              </p:cNvGrpSpPr>
              <p:nvPr/>
            </p:nvGrpSpPr>
            <p:grpSpPr bwMode="auto">
              <a:xfrm>
                <a:off x="1126934" y="1219200"/>
                <a:ext cx="631634" cy="1302741"/>
                <a:chOff x="685800" y="2278659"/>
                <a:chExt cx="990600" cy="1759941"/>
              </a:xfrm>
            </p:grpSpPr>
            <p:sp>
              <p:nvSpPr>
                <p:cNvPr id="41" name="Rounded Rectangle 40">
                  <a:extLst>
                    <a:ext uri="{FF2B5EF4-FFF2-40B4-BE49-F238E27FC236}">
                      <a16:creationId xmlns:a16="http://schemas.microsoft.com/office/drawing/2014/main" id="{9F4DE712-9747-4549-9F8E-02211F1FF5E2}"/>
                    </a:ext>
                  </a:extLst>
                </p:cNvPr>
                <p:cNvSpPr/>
                <p:nvPr/>
              </p:nvSpPr>
              <p:spPr>
                <a:xfrm>
                  <a:off x="685800" y="2514652"/>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03920EF9-7AEA-4659-ADCA-50847CCFB04B}"/>
                    </a:ext>
                  </a:extLst>
                </p:cNvPr>
                <p:cNvSpPr/>
                <p:nvPr/>
              </p:nvSpPr>
              <p:spPr>
                <a:xfrm>
                  <a:off x="1051785" y="2278675"/>
                  <a:ext cx="266398" cy="229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278" name="Group 46">
              <a:extLst>
                <a:ext uri="{FF2B5EF4-FFF2-40B4-BE49-F238E27FC236}">
                  <a16:creationId xmlns:a16="http://schemas.microsoft.com/office/drawing/2014/main" id="{C5FCF707-AABD-4C42-9617-A6FD19D8E831}"/>
                </a:ext>
              </a:extLst>
            </p:cNvPr>
            <p:cNvGrpSpPr>
              <a:grpSpLocks/>
            </p:cNvGrpSpPr>
            <p:nvPr/>
          </p:nvGrpSpPr>
          <p:grpSpPr bwMode="auto">
            <a:xfrm>
              <a:off x="3360547" y="3048000"/>
              <a:ext cx="936434" cy="1607541"/>
              <a:chOff x="822134" y="914400"/>
              <a:chExt cx="936434" cy="1607541"/>
            </a:xfrm>
          </p:grpSpPr>
          <p:grpSp>
            <p:nvGrpSpPr>
              <p:cNvPr id="11293" name="Group 47">
                <a:extLst>
                  <a:ext uri="{FF2B5EF4-FFF2-40B4-BE49-F238E27FC236}">
                    <a16:creationId xmlns:a16="http://schemas.microsoft.com/office/drawing/2014/main" id="{2416B5D9-21B0-4D90-BE31-FEE1215228A5}"/>
                  </a:ext>
                </a:extLst>
              </p:cNvPr>
              <p:cNvGrpSpPr>
                <a:grpSpLocks/>
              </p:cNvGrpSpPr>
              <p:nvPr/>
            </p:nvGrpSpPr>
            <p:grpSpPr bwMode="auto">
              <a:xfrm>
                <a:off x="822134" y="914400"/>
                <a:ext cx="631634" cy="1302741"/>
                <a:chOff x="685800" y="2278659"/>
                <a:chExt cx="990600" cy="1759941"/>
              </a:xfrm>
            </p:grpSpPr>
            <p:sp>
              <p:nvSpPr>
                <p:cNvPr id="55" name="Rounded Rectangle 54">
                  <a:extLst>
                    <a:ext uri="{FF2B5EF4-FFF2-40B4-BE49-F238E27FC236}">
                      <a16:creationId xmlns:a16="http://schemas.microsoft.com/office/drawing/2014/main" id="{17A8165E-308C-45F0-90AD-89409A0DD6A1}"/>
                    </a:ext>
                  </a:extLst>
                </p:cNvPr>
                <p:cNvSpPr/>
                <p:nvPr/>
              </p:nvSpPr>
              <p:spPr>
                <a:xfrm>
                  <a:off x="686098" y="2515361"/>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Rounded Rectangle 55">
                  <a:extLst>
                    <a:ext uri="{FF2B5EF4-FFF2-40B4-BE49-F238E27FC236}">
                      <a16:creationId xmlns:a16="http://schemas.microsoft.com/office/drawing/2014/main" id="{39462EF0-3DF5-4E85-91E6-0226691DB00B}"/>
                    </a:ext>
                  </a:extLst>
                </p:cNvPr>
                <p:cNvSpPr/>
                <p:nvPr/>
              </p:nvSpPr>
              <p:spPr>
                <a:xfrm>
                  <a:off x="1052084" y="2279385"/>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294" name="Group 48">
                <a:extLst>
                  <a:ext uri="{FF2B5EF4-FFF2-40B4-BE49-F238E27FC236}">
                    <a16:creationId xmlns:a16="http://schemas.microsoft.com/office/drawing/2014/main" id="{DAF3811F-8D32-4D70-9749-6B59C6BA9461}"/>
                  </a:ext>
                </a:extLst>
              </p:cNvPr>
              <p:cNvGrpSpPr>
                <a:grpSpLocks/>
              </p:cNvGrpSpPr>
              <p:nvPr/>
            </p:nvGrpSpPr>
            <p:grpSpPr bwMode="auto">
              <a:xfrm>
                <a:off x="974534" y="1066800"/>
                <a:ext cx="631634" cy="1302741"/>
                <a:chOff x="685800" y="2278659"/>
                <a:chExt cx="990600" cy="1759941"/>
              </a:xfrm>
            </p:grpSpPr>
            <p:sp>
              <p:nvSpPr>
                <p:cNvPr id="53" name="Rounded Rectangle 52">
                  <a:extLst>
                    <a:ext uri="{FF2B5EF4-FFF2-40B4-BE49-F238E27FC236}">
                      <a16:creationId xmlns:a16="http://schemas.microsoft.com/office/drawing/2014/main" id="{76C11D73-AE19-4775-8E06-9EDC7950F8FB}"/>
                    </a:ext>
                  </a:extLst>
                </p:cNvPr>
                <p:cNvSpPr/>
                <p:nvPr/>
              </p:nvSpPr>
              <p:spPr>
                <a:xfrm>
                  <a:off x="686098" y="2515419"/>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ounded Rectangle 53">
                  <a:extLst>
                    <a:ext uri="{FF2B5EF4-FFF2-40B4-BE49-F238E27FC236}">
                      <a16:creationId xmlns:a16="http://schemas.microsoft.com/office/drawing/2014/main" id="{D45C215E-1E03-4199-90C1-2CFF2B133DE6}"/>
                    </a:ext>
                  </a:extLst>
                </p:cNvPr>
                <p:cNvSpPr/>
                <p:nvPr/>
              </p:nvSpPr>
              <p:spPr>
                <a:xfrm>
                  <a:off x="1052084" y="2279443"/>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295" name="Group 49">
                <a:extLst>
                  <a:ext uri="{FF2B5EF4-FFF2-40B4-BE49-F238E27FC236}">
                    <a16:creationId xmlns:a16="http://schemas.microsoft.com/office/drawing/2014/main" id="{DD54B79E-0587-4485-88AA-2396D6D958D1}"/>
                  </a:ext>
                </a:extLst>
              </p:cNvPr>
              <p:cNvGrpSpPr>
                <a:grpSpLocks/>
              </p:cNvGrpSpPr>
              <p:nvPr/>
            </p:nvGrpSpPr>
            <p:grpSpPr bwMode="auto">
              <a:xfrm>
                <a:off x="1126934" y="1219200"/>
                <a:ext cx="631634" cy="1302741"/>
                <a:chOff x="685800" y="2278659"/>
                <a:chExt cx="990600" cy="1759941"/>
              </a:xfrm>
            </p:grpSpPr>
            <p:sp>
              <p:nvSpPr>
                <p:cNvPr id="51" name="Rounded Rectangle 50">
                  <a:extLst>
                    <a:ext uri="{FF2B5EF4-FFF2-40B4-BE49-F238E27FC236}">
                      <a16:creationId xmlns:a16="http://schemas.microsoft.com/office/drawing/2014/main" id="{D50FA93F-043F-4F74-BBA0-2D4842D6D165}"/>
                    </a:ext>
                  </a:extLst>
                </p:cNvPr>
                <p:cNvSpPr/>
                <p:nvPr/>
              </p:nvSpPr>
              <p:spPr>
                <a:xfrm>
                  <a:off x="686098" y="2515478"/>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ounded Rectangle 51">
                  <a:extLst>
                    <a:ext uri="{FF2B5EF4-FFF2-40B4-BE49-F238E27FC236}">
                      <a16:creationId xmlns:a16="http://schemas.microsoft.com/office/drawing/2014/main" id="{BC654F6A-E623-43E6-9BC5-58E0F111AC37}"/>
                    </a:ext>
                  </a:extLst>
                </p:cNvPr>
                <p:cNvSpPr/>
                <p:nvPr/>
              </p:nvSpPr>
              <p:spPr>
                <a:xfrm>
                  <a:off x="1052084" y="2279501"/>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279" name="Group 56">
              <a:extLst>
                <a:ext uri="{FF2B5EF4-FFF2-40B4-BE49-F238E27FC236}">
                  <a16:creationId xmlns:a16="http://schemas.microsoft.com/office/drawing/2014/main" id="{A30E1542-CBB0-4F0A-B906-CFDEEE57A74C}"/>
                </a:ext>
              </a:extLst>
            </p:cNvPr>
            <p:cNvGrpSpPr>
              <a:grpSpLocks/>
            </p:cNvGrpSpPr>
            <p:nvPr/>
          </p:nvGrpSpPr>
          <p:grpSpPr bwMode="auto">
            <a:xfrm>
              <a:off x="4672013" y="3048000"/>
              <a:ext cx="936434" cy="1607541"/>
              <a:chOff x="822134" y="914400"/>
              <a:chExt cx="936434" cy="1607541"/>
            </a:xfrm>
          </p:grpSpPr>
          <p:grpSp>
            <p:nvGrpSpPr>
              <p:cNvPr id="11284" name="Group 57">
                <a:extLst>
                  <a:ext uri="{FF2B5EF4-FFF2-40B4-BE49-F238E27FC236}">
                    <a16:creationId xmlns:a16="http://schemas.microsoft.com/office/drawing/2014/main" id="{384AA610-BD15-408E-AEFC-EE3B5676FD9F}"/>
                  </a:ext>
                </a:extLst>
              </p:cNvPr>
              <p:cNvGrpSpPr>
                <a:grpSpLocks/>
              </p:cNvGrpSpPr>
              <p:nvPr/>
            </p:nvGrpSpPr>
            <p:grpSpPr bwMode="auto">
              <a:xfrm>
                <a:off x="822134" y="914400"/>
                <a:ext cx="631634" cy="1302741"/>
                <a:chOff x="685800" y="2278659"/>
                <a:chExt cx="990600" cy="1759941"/>
              </a:xfrm>
            </p:grpSpPr>
            <p:sp>
              <p:nvSpPr>
                <p:cNvPr id="65" name="Rounded Rectangle 64">
                  <a:extLst>
                    <a:ext uri="{FF2B5EF4-FFF2-40B4-BE49-F238E27FC236}">
                      <a16:creationId xmlns:a16="http://schemas.microsoft.com/office/drawing/2014/main" id="{B5A3AFC5-A441-4C39-9110-CC6C2DFACCA4}"/>
                    </a:ext>
                  </a:extLst>
                </p:cNvPr>
                <p:cNvSpPr/>
                <p:nvPr/>
              </p:nvSpPr>
              <p:spPr>
                <a:xfrm>
                  <a:off x="685798" y="2515361"/>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Rounded Rectangle 65">
                  <a:extLst>
                    <a:ext uri="{FF2B5EF4-FFF2-40B4-BE49-F238E27FC236}">
                      <a16:creationId xmlns:a16="http://schemas.microsoft.com/office/drawing/2014/main" id="{05753575-9580-4AA7-BC60-6A893E561262}"/>
                    </a:ext>
                  </a:extLst>
                </p:cNvPr>
                <p:cNvSpPr/>
                <p:nvPr/>
              </p:nvSpPr>
              <p:spPr>
                <a:xfrm>
                  <a:off x="1051785" y="2279385"/>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285" name="Group 58">
                <a:extLst>
                  <a:ext uri="{FF2B5EF4-FFF2-40B4-BE49-F238E27FC236}">
                    <a16:creationId xmlns:a16="http://schemas.microsoft.com/office/drawing/2014/main" id="{63F2E5A0-D0AC-47D6-AD04-4ED7C434ACDE}"/>
                  </a:ext>
                </a:extLst>
              </p:cNvPr>
              <p:cNvGrpSpPr>
                <a:grpSpLocks/>
              </p:cNvGrpSpPr>
              <p:nvPr/>
            </p:nvGrpSpPr>
            <p:grpSpPr bwMode="auto">
              <a:xfrm>
                <a:off x="974534" y="1066800"/>
                <a:ext cx="631634" cy="1302741"/>
                <a:chOff x="685800" y="2278659"/>
                <a:chExt cx="990600" cy="1759941"/>
              </a:xfrm>
            </p:grpSpPr>
            <p:sp>
              <p:nvSpPr>
                <p:cNvPr id="63" name="Rounded Rectangle 62">
                  <a:extLst>
                    <a:ext uri="{FF2B5EF4-FFF2-40B4-BE49-F238E27FC236}">
                      <a16:creationId xmlns:a16="http://schemas.microsoft.com/office/drawing/2014/main" id="{B108BFA9-C686-419C-AA17-A2983D51360D}"/>
                    </a:ext>
                  </a:extLst>
                </p:cNvPr>
                <p:cNvSpPr/>
                <p:nvPr/>
              </p:nvSpPr>
              <p:spPr>
                <a:xfrm>
                  <a:off x="685798" y="2515419"/>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ounded Rectangle 63">
                  <a:extLst>
                    <a:ext uri="{FF2B5EF4-FFF2-40B4-BE49-F238E27FC236}">
                      <a16:creationId xmlns:a16="http://schemas.microsoft.com/office/drawing/2014/main" id="{C5DDDCD2-B140-4637-BD3A-5308A7BBE963}"/>
                    </a:ext>
                  </a:extLst>
                </p:cNvPr>
                <p:cNvSpPr/>
                <p:nvPr/>
              </p:nvSpPr>
              <p:spPr>
                <a:xfrm>
                  <a:off x="1051785" y="2279443"/>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286" name="Group 59">
                <a:extLst>
                  <a:ext uri="{FF2B5EF4-FFF2-40B4-BE49-F238E27FC236}">
                    <a16:creationId xmlns:a16="http://schemas.microsoft.com/office/drawing/2014/main" id="{C5099F47-45FB-414E-82B4-4021E060453B}"/>
                  </a:ext>
                </a:extLst>
              </p:cNvPr>
              <p:cNvGrpSpPr>
                <a:grpSpLocks/>
              </p:cNvGrpSpPr>
              <p:nvPr/>
            </p:nvGrpSpPr>
            <p:grpSpPr bwMode="auto">
              <a:xfrm>
                <a:off x="1126934" y="1219200"/>
                <a:ext cx="631634" cy="1302741"/>
                <a:chOff x="685800" y="2278659"/>
                <a:chExt cx="990600" cy="1759941"/>
              </a:xfrm>
            </p:grpSpPr>
            <p:sp>
              <p:nvSpPr>
                <p:cNvPr id="61" name="Rounded Rectangle 60">
                  <a:extLst>
                    <a:ext uri="{FF2B5EF4-FFF2-40B4-BE49-F238E27FC236}">
                      <a16:creationId xmlns:a16="http://schemas.microsoft.com/office/drawing/2014/main" id="{D085E352-9B8D-480F-A695-47F35E259512}"/>
                    </a:ext>
                  </a:extLst>
                </p:cNvPr>
                <p:cNvSpPr/>
                <p:nvPr/>
              </p:nvSpPr>
              <p:spPr>
                <a:xfrm>
                  <a:off x="685798" y="2515478"/>
                  <a:ext cx="990900" cy="1523122"/>
                </a:xfrm>
                <a:prstGeom prst="roundRect">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Rounded Rectangle 61">
                  <a:extLst>
                    <a:ext uri="{FF2B5EF4-FFF2-40B4-BE49-F238E27FC236}">
                      <a16:creationId xmlns:a16="http://schemas.microsoft.com/office/drawing/2014/main" id="{B193B240-D8A7-4309-90F9-2E0BC427CFCE}"/>
                    </a:ext>
                  </a:extLst>
                </p:cNvPr>
                <p:cNvSpPr/>
                <p:nvPr/>
              </p:nvSpPr>
              <p:spPr>
                <a:xfrm>
                  <a:off x="1051785" y="2279501"/>
                  <a:ext cx="266397" cy="22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280" name="TextBox 11">
              <a:extLst>
                <a:ext uri="{FF2B5EF4-FFF2-40B4-BE49-F238E27FC236}">
                  <a16:creationId xmlns:a16="http://schemas.microsoft.com/office/drawing/2014/main" id="{596B915D-B924-41EB-817A-7CA94CC35313}"/>
                </a:ext>
              </a:extLst>
            </p:cNvPr>
            <p:cNvSpPr txBox="1">
              <a:spLocks noChangeArrowheads="1"/>
            </p:cNvSpPr>
            <p:nvPr/>
          </p:nvSpPr>
          <p:spPr bwMode="auto">
            <a:xfrm>
              <a:off x="3461832" y="1841072"/>
              <a:ext cx="735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Control</a:t>
              </a:r>
            </a:p>
          </p:txBody>
        </p:sp>
        <p:sp>
          <p:nvSpPr>
            <p:cNvPr id="11281" name="TextBox 67">
              <a:extLst>
                <a:ext uri="{FF2B5EF4-FFF2-40B4-BE49-F238E27FC236}">
                  <a16:creationId xmlns:a16="http://schemas.microsoft.com/office/drawing/2014/main" id="{D4D4387B-A715-402D-B7A4-61396AB2BA3C}"/>
                </a:ext>
              </a:extLst>
            </p:cNvPr>
            <p:cNvSpPr txBox="1">
              <a:spLocks noChangeArrowheads="1"/>
            </p:cNvSpPr>
            <p:nvPr/>
          </p:nvSpPr>
          <p:spPr bwMode="auto">
            <a:xfrm>
              <a:off x="4724400" y="1871246"/>
              <a:ext cx="5405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+B</a:t>
              </a:r>
              <a:r>
                <a:rPr kumimoji="0" lang="en-US" altLang="en-US" sz="16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12</a:t>
              </a:r>
            </a:p>
          </p:txBody>
        </p:sp>
        <p:sp>
          <p:nvSpPr>
            <p:cNvPr id="11282" name="TextBox 68">
              <a:extLst>
                <a:ext uri="{FF2B5EF4-FFF2-40B4-BE49-F238E27FC236}">
                  <a16:creationId xmlns:a16="http://schemas.microsoft.com/office/drawing/2014/main" id="{BB4B2BE7-D747-4A86-A08F-0E881A3FD4F1}"/>
                </a:ext>
              </a:extLst>
            </p:cNvPr>
            <p:cNvSpPr txBox="1">
              <a:spLocks noChangeArrowheads="1"/>
            </p:cNvSpPr>
            <p:nvPr/>
          </p:nvSpPr>
          <p:spPr bwMode="auto">
            <a:xfrm>
              <a:off x="3733800" y="3733800"/>
              <a:ext cx="4814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+Fe</a:t>
              </a:r>
            </a:p>
          </p:txBody>
        </p:sp>
        <p:sp>
          <p:nvSpPr>
            <p:cNvPr id="11283" name="TextBox 69">
              <a:extLst>
                <a:ext uri="{FF2B5EF4-FFF2-40B4-BE49-F238E27FC236}">
                  <a16:creationId xmlns:a16="http://schemas.microsoft.com/office/drawing/2014/main" id="{229235B0-BE52-414E-BC14-0F3FAD93B15C}"/>
                </a:ext>
              </a:extLst>
            </p:cNvPr>
            <p:cNvSpPr txBox="1">
              <a:spLocks noChangeArrowheads="1"/>
            </p:cNvSpPr>
            <p:nvPr/>
          </p:nvSpPr>
          <p:spPr bwMode="auto">
            <a:xfrm>
              <a:off x="4904112" y="3763974"/>
              <a:ext cx="7346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+B</a:t>
              </a:r>
              <a:r>
                <a:rPr kumimoji="0" lang="en-US" altLang="en-US" sz="16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12</a:t>
              </a: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Fe</a:t>
              </a:r>
            </a:p>
          </p:txBody>
        </p:sp>
      </p:grpSp>
      <p:sp>
        <p:nvSpPr>
          <p:cNvPr id="71" name="TextBox 70">
            <a:extLst>
              <a:ext uri="{FF2B5EF4-FFF2-40B4-BE49-F238E27FC236}">
                <a16:creationId xmlns:a16="http://schemas.microsoft.com/office/drawing/2014/main" id="{A503AF24-B002-4A06-92C1-B42A278ABC74}"/>
              </a:ext>
            </a:extLst>
          </p:cNvPr>
          <p:cNvSpPr txBox="1"/>
          <p:nvPr/>
        </p:nvSpPr>
        <p:spPr>
          <a:xfrm>
            <a:off x="6135688" y="2038350"/>
            <a:ext cx="2703512" cy="203200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Incubate 0°C, 24h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RNA samples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Nitrate, bicarbonate uptake (Bronk Lab)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Chl</a:t>
            </a:r>
            <a:r>
              <a:rPr kumimoji="0" lang="en-US" sz="1800" b="0"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a</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After 96h,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Chl</a:t>
            </a:r>
            <a:r>
              <a:rPr kumimoji="0" lang="en-US" sz="1800" b="0"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a</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measure</a:t>
            </a:r>
          </a:p>
        </p:txBody>
      </p:sp>
      <p:pic>
        <p:nvPicPr>
          <p:cNvPr id="11272" name="Picture 72" descr="full-2923.jpg">
            <a:extLst>
              <a:ext uri="{FF2B5EF4-FFF2-40B4-BE49-F238E27FC236}">
                <a16:creationId xmlns:a16="http://schemas.microsoft.com/office/drawing/2014/main" id="{A077FFFE-3814-43B7-A6D6-C1D1919124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325" y="1604963"/>
            <a:ext cx="2860675"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73">
            <a:extLst>
              <a:ext uri="{FF2B5EF4-FFF2-40B4-BE49-F238E27FC236}">
                <a16:creationId xmlns:a16="http://schemas.microsoft.com/office/drawing/2014/main" id="{4133734E-A7D1-4F3F-9D8E-B9417DFB97E9}"/>
              </a:ext>
            </a:extLst>
          </p:cNvPr>
          <p:cNvSpPr>
            <a:spLocks noChangeArrowheads="1"/>
          </p:cNvSpPr>
          <p:nvPr/>
        </p:nvSpPr>
        <p:spPr bwMode="auto">
          <a:xfrm>
            <a:off x="3789363" y="5397500"/>
            <a:ext cx="1885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Fill 2.7 L bottles and supplement</a:t>
            </a:r>
          </a:p>
        </p:txBody>
      </p:sp>
      <p:sp>
        <p:nvSpPr>
          <p:cNvPr id="75" name="TextBox 74">
            <a:extLst>
              <a:ext uri="{FF2B5EF4-FFF2-40B4-BE49-F238E27FC236}">
                <a16:creationId xmlns:a16="http://schemas.microsoft.com/office/drawing/2014/main" id="{06D52C8B-885F-40F1-A937-24B675C49EB7}"/>
              </a:ext>
            </a:extLst>
          </p:cNvPr>
          <p:cNvSpPr txBox="1"/>
          <p:nvPr/>
        </p:nvSpPr>
        <p:spPr>
          <a:xfrm>
            <a:off x="269875" y="685800"/>
            <a:ext cx="8691563" cy="92392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Characterize transcriptional response of initial community to micronutrient additions at 0°C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1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nM</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FeCl3, 200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pM</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B</a:t>
            </a:r>
            <a:r>
              <a:rPr kumimoji="0" lang="en-US" sz="1800" b="0" i="0" u="none" strike="noStrike" kern="1200" cap="none" spc="0" normalizeH="0" baseline="-25000" noProof="0" dirty="0">
                <a:ln>
                  <a:noFill/>
                </a:ln>
                <a:solidFill>
                  <a:prstClr val="black"/>
                </a:solidFill>
                <a:effectLst/>
                <a:uLnTx/>
                <a:uFillTx/>
                <a:latin typeface="Calibri"/>
                <a:ea typeface="+mn-ea"/>
                <a:cs typeface="Arial" panose="020B0604020202020204" pitchFamily="34" charset="0"/>
              </a:rPr>
              <a:t>12</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1275" name="TextBox 75">
            <a:extLst>
              <a:ext uri="{FF2B5EF4-FFF2-40B4-BE49-F238E27FC236}">
                <a16:creationId xmlns:a16="http://schemas.microsoft.com/office/drawing/2014/main" id="{6C08D90F-0723-49B0-B7E8-6FB5D119DBD1}"/>
              </a:ext>
            </a:extLst>
          </p:cNvPr>
          <p:cNvSpPr txBox="1">
            <a:spLocks noChangeArrowheads="1"/>
          </p:cNvSpPr>
          <p:nvPr/>
        </p:nvSpPr>
        <p:spPr bwMode="auto">
          <a:xfrm>
            <a:off x="0" y="6596063"/>
            <a:ext cx="13716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Photos: Jen Erxleben</a:t>
            </a:r>
          </a:p>
        </p:txBody>
      </p:sp>
      <p:sp>
        <p:nvSpPr>
          <p:cNvPr id="57" name="TextBox 3">
            <a:extLst>
              <a:ext uri="{FF2B5EF4-FFF2-40B4-BE49-F238E27FC236}">
                <a16:creationId xmlns:a16="http://schemas.microsoft.com/office/drawing/2014/main" id="{64C6152C-1B6B-4CCB-921C-1F7BC98C8FD0}"/>
              </a:ext>
            </a:extLst>
          </p:cNvPr>
          <p:cNvSpPr txBox="1">
            <a:spLocks noChangeArrowheads="1"/>
          </p:cNvSpPr>
          <p:nvPr/>
        </p:nvSpPr>
        <p:spPr bwMode="auto">
          <a:xfrm>
            <a:off x="6269495" y="6525159"/>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0167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3">
            <a:extLst>
              <a:ext uri="{FF2B5EF4-FFF2-40B4-BE49-F238E27FC236}">
                <a16:creationId xmlns:a16="http://schemas.microsoft.com/office/drawing/2014/main" id="{BCF85BEE-46A0-457C-B138-00AE7F8285D0}"/>
              </a:ext>
            </a:extLst>
          </p:cNvPr>
          <p:cNvGraphicFramePr>
            <a:graphicFrameLocks noChangeAspect="1"/>
          </p:cNvGraphicFramePr>
          <p:nvPr/>
        </p:nvGraphicFramePr>
        <p:xfrm>
          <a:off x="-11113" y="-195263"/>
          <a:ext cx="5802313" cy="7042151"/>
        </p:xfrm>
        <a:graphic>
          <a:graphicData uri="http://schemas.openxmlformats.org/presentationml/2006/ole">
            <mc:AlternateContent xmlns:mc="http://schemas.openxmlformats.org/markup-compatibility/2006">
              <mc:Choice xmlns:v="urn:schemas-microsoft-com:vml" Requires="v">
                <p:oleObj spid="_x0000_s1039" name="SPW 10.0 Graph" r:id="rId3" imgW="5344560" imgH="6487560" progId="SigmaPlotGraphicObject.9">
                  <p:embed/>
                </p:oleObj>
              </mc:Choice>
              <mc:Fallback>
                <p:oleObj name="SPW 10.0 Graph" r:id="rId3" imgW="5344560" imgH="6487560" progId="SigmaPlotGraphicObject.9">
                  <p:embed/>
                  <p:pic>
                    <p:nvPicPr>
                      <p:cNvPr id="12290" name="Object 3">
                        <a:extLst>
                          <a:ext uri="{FF2B5EF4-FFF2-40B4-BE49-F238E27FC236}">
                            <a16:creationId xmlns:a16="http://schemas.microsoft.com/office/drawing/2014/main" id="{BCF85BEE-46A0-457C-B138-00AE7F82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 y="-195263"/>
                        <a:ext cx="5802313" cy="704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1" name="TextBox 5">
            <a:extLst>
              <a:ext uri="{FF2B5EF4-FFF2-40B4-BE49-F238E27FC236}">
                <a16:creationId xmlns:a16="http://schemas.microsoft.com/office/drawing/2014/main" id="{4486B065-FFB9-44B1-8318-EF36637AE08F}"/>
              </a:ext>
            </a:extLst>
          </p:cNvPr>
          <p:cNvSpPr txBox="1">
            <a:spLocks noChangeArrowheads="1"/>
          </p:cNvSpPr>
          <p:nvPr/>
        </p:nvSpPr>
        <p:spPr bwMode="auto">
          <a:xfrm>
            <a:off x="4092575" y="2819400"/>
            <a:ext cx="4670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24h</a:t>
            </a: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Nitrate uptake rate increased in +Fe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treatments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No change in chlorophyll </a:t>
            </a:r>
            <a:r>
              <a:rPr kumimoji="0" lang="en-US" altLang="en-US" sz="1800" b="0" i="1"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a:t>
            </a: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or primary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productivity</a:t>
            </a:r>
          </a:p>
        </p:txBody>
      </p:sp>
      <p:sp>
        <p:nvSpPr>
          <p:cNvPr id="2" name="TextBox 1">
            <a:extLst>
              <a:ext uri="{FF2B5EF4-FFF2-40B4-BE49-F238E27FC236}">
                <a16:creationId xmlns:a16="http://schemas.microsoft.com/office/drawing/2014/main" id="{FDBE1620-302F-47C4-B4FF-5589D6415C8F}"/>
              </a:ext>
            </a:extLst>
          </p:cNvPr>
          <p:cNvSpPr txBox="1"/>
          <p:nvPr/>
        </p:nvSpPr>
        <p:spPr>
          <a:xfrm>
            <a:off x="4092575" y="4419600"/>
            <a:ext cx="4495800" cy="923925"/>
          </a:xfrm>
          <a:prstGeom prst="rect">
            <a:avLst/>
          </a:prstGeom>
          <a:solidFill>
            <a:schemeClr val="accent1">
              <a:lumMod val="20000"/>
              <a:lumOff val="80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Sequence community RNA after 24 hours </a:t>
            </a:r>
            <a:r>
              <a:rPr kumimoji="0" lang="en-US" sz="18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rRNA</a:t>
            </a:r>
            <a:r>
              <a:rPr kumimoji="0" lang="en-US" sz="1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removal to enrich mRNA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target bacteria and phytoplankton</a:t>
            </a:r>
          </a:p>
        </p:txBody>
      </p:sp>
      <p:sp>
        <p:nvSpPr>
          <p:cNvPr id="12293" name="Rectangle 6">
            <a:extLst>
              <a:ext uri="{FF2B5EF4-FFF2-40B4-BE49-F238E27FC236}">
                <a16:creationId xmlns:a16="http://schemas.microsoft.com/office/drawing/2014/main" id="{87CE8D6A-0D38-45CA-BDF2-F141B173217F}"/>
              </a:ext>
            </a:extLst>
          </p:cNvPr>
          <p:cNvSpPr>
            <a:spLocks noChangeArrowheads="1"/>
          </p:cNvSpPr>
          <p:nvPr/>
        </p:nvSpPr>
        <p:spPr bwMode="auto">
          <a:xfrm>
            <a:off x="5721350" y="450850"/>
            <a:ext cx="342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Chlorophyll </a:t>
            </a:r>
            <a:r>
              <a:rPr kumimoji="0" lang="en-US" altLang="en-US" sz="1800" b="0" i="1"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a:t>
            </a: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96h: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community was independently B</a:t>
            </a:r>
            <a:r>
              <a:rPr kumimoji="0" lang="en-US" altLang="en-US" sz="18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12</a:t>
            </a: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and Fe limited</a:t>
            </a:r>
          </a:p>
        </p:txBody>
      </p:sp>
      <p:sp>
        <p:nvSpPr>
          <p:cNvPr id="12295" name="TextBox 10">
            <a:extLst>
              <a:ext uri="{FF2B5EF4-FFF2-40B4-BE49-F238E27FC236}">
                <a16:creationId xmlns:a16="http://schemas.microsoft.com/office/drawing/2014/main" id="{D924FFD0-50D8-4C0B-9B42-4BB1A0CDC850}"/>
              </a:ext>
            </a:extLst>
          </p:cNvPr>
          <p:cNvSpPr txBox="1">
            <a:spLocks noChangeArrowheads="1"/>
          </p:cNvSpPr>
          <p:nvPr/>
        </p:nvSpPr>
        <p:spPr bwMode="auto">
          <a:xfrm>
            <a:off x="3946525" y="6564313"/>
            <a:ext cx="1844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Bronk Lab (VIMS)</a:t>
            </a:r>
          </a:p>
        </p:txBody>
      </p:sp>
      <p:sp>
        <p:nvSpPr>
          <p:cNvPr id="9" name="TextBox 8">
            <a:extLst>
              <a:ext uri="{FF2B5EF4-FFF2-40B4-BE49-F238E27FC236}">
                <a16:creationId xmlns:a16="http://schemas.microsoft.com/office/drawing/2014/main" id="{068C443C-56FB-44CE-963E-29DBF25203AB}"/>
              </a:ext>
            </a:extLst>
          </p:cNvPr>
          <p:cNvSpPr txBox="1"/>
          <p:nvPr/>
        </p:nvSpPr>
        <p:spPr>
          <a:xfrm>
            <a:off x="-12700" y="-119063"/>
            <a:ext cx="9156700" cy="457201"/>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Short term bioassays: B</a:t>
            </a:r>
            <a:r>
              <a:rPr kumimoji="0" lang="en-US" sz="3200" b="0" i="0" u="none" strike="noStrike" kern="1200" cap="none" spc="0" normalizeH="0" baseline="-25000" noProof="0" dirty="0">
                <a:ln>
                  <a:noFill/>
                </a:ln>
                <a:solidFill>
                  <a:prstClr val="black"/>
                </a:solidFill>
                <a:effectLst/>
                <a:uLnTx/>
                <a:uFillTx/>
                <a:latin typeface="Calibri"/>
                <a:ea typeface="+mn-ea"/>
                <a:cs typeface="Arial" panose="020B0604020202020204" pitchFamily="34" charset="0"/>
              </a:rPr>
              <a:t>12</a:t>
            </a:r>
            <a:r>
              <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and iron</a:t>
            </a:r>
            <a:r>
              <a:rPr kumimoji="0" lang="en-US" sz="32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endParaRPr kumimoji="0" lang="en-US"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0" name="TextBox 3">
            <a:extLst>
              <a:ext uri="{FF2B5EF4-FFF2-40B4-BE49-F238E27FC236}">
                <a16:creationId xmlns:a16="http://schemas.microsoft.com/office/drawing/2014/main" id="{673A9A46-EC8A-4245-88E6-44C979D920AF}"/>
              </a:ext>
            </a:extLst>
          </p:cNvPr>
          <p:cNvSpPr txBox="1">
            <a:spLocks noChangeArrowheads="1"/>
          </p:cNvSpPr>
          <p:nvPr/>
        </p:nvSpPr>
        <p:spPr bwMode="auto">
          <a:xfrm>
            <a:off x="6269495" y="6525159"/>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1674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62C45-BA0C-4AD0-AF05-033021C6053D}"/>
              </a:ext>
            </a:extLst>
          </p:cNvPr>
          <p:cNvSpPr txBox="1"/>
          <p:nvPr/>
        </p:nvSpPr>
        <p:spPr>
          <a:xfrm>
            <a:off x="-14288" y="0"/>
            <a:ext cx="9144001" cy="523875"/>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Metatranscriptome</a:t>
            </a:r>
            <a:r>
              <a:rPr kumimoji="0" lang="en-US" sz="2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analysis pipeline</a:t>
            </a:r>
          </a:p>
        </p:txBody>
      </p:sp>
      <p:grpSp>
        <p:nvGrpSpPr>
          <p:cNvPr id="13315" name="Group 7">
            <a:extLst>
              <a:ext uri="{FF2B5EF4-FFF2-40B4-BE49-F238E27FC236}">
                <a16:creationId xmlns:a16="http://schemas.microsoft.com/office/drawing/2014/main" id="{2F0596C8-AEDC-40F4-8BEB-64BCB4052F7C}"/>
              </a:ext>
            </a:extLst>
          </p:cNvPr>
          <p:cNvGrpSpPr>
            <a:grpSpLocks/>
          </p:cNvGrpSpPr>
          <p:nvPr/>
        </p:nvGrpSpPr>
        <p:grpSpPr bwMode="auto">
          <a:xfrm>
            <a:off x="304800" y="933450"/>
            <a:ext cx="8661400" cy="1581150"/>
            <a:chOff x="9420304" y="8963589"/>
            <a:chExt cx="12545521" cy="1203889"/>
          </a:xfrm>
        </p:grpSpPr>
        <p:cxnSp>
          <p:nvCxnSpPr>
            <p:cNvPr id="9" name="Straight Arrow Connector 8">
              <a:extLst>
                <a:ext uri="{FF2B5EF4-FFF2-40B4-BE49-F238E27FC236}">
                  <a16:creationId xmlns:a16="http://schemas.microsoft.com/office/drawing/2014/main" id="{9CA5E308-317C-42A5-BFB2-0E95B600A1F3}"/>
                </a:ext>
              </a:extLst>
            </p:cNvPr>
            <p:cNvCxnSpPr>
              <a:stCxn id="23" idx="3"/>
              <a:endCxn id="21" idx="1"/>
            </p:cNvCxnSpPr>
            <p:nvPr/>
          </p:nvCxnSpPr>
          <p:spPr>
            <a:xfrm>
              <a:off x="12163488" y="9103801"/>
              <a:ext cx="876070"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E23A5C3-8056-49A8-8736-FA6B78CEC7BE}"/>
                </a:ext>
              </a:extLst>
            </p:cNvPr>
            <p:cNvCxnSpPr>
              <a:stCxn id="21" idx="3"/>
              <a:endCxn id="19" idx="1"/>
            </p:cNvCxnSpPr>
            <p:nvPr/>
          </p:nvCxnSpPr>
          <p:spPr>
            <a:xfrm>
              <a:off x="15343556" y="9103801"/>
              <a:ext cx="699017"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5872422-DFD6-4C25-84ED-E0391F537188}"/>
                </a:ext>
              </a:extLst>
            </p:cNvPr>
            <p:cNvCxnSpPr>
              <a:stCxn id="19" idx="3"/>
              <a:endCxn id="17" idx="1"/>
            </p:cNvCxnSpPr>
            <p:nvPr/>
          </p:nvCxnSpPr>
          <p:spPr>
            <a:xfrm>
              <a:off x="17951074" y="9103801"/>
              <a:ext cx="1062322"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nvGrpSpPr>
            <p:cNvPr id="13337" name="Group 11">
              <a:extLst>
                <a:ext uri="{FF2B5EF4-FFF2-40B4-BE49-F238E27FC236}">
                  <a16:creationId xmlns:a16="http://schemas.microsoft.com/office/drawing/2014/main" id="{D9794EF2-CEA9-404C-A231-EA219B1ECAEE}"/>
                </a:ext>
              </a:extLst>
            </p:cNvPr>
            <p:cNvGrpSpPr>
              <a:grpSpLocks/>
            </p:cNvGrpSpPr>
            <p:nvPr/>
          </p:nvGrpSpPr>
          <p:grpSpPr bwMode="auto">
            <a:xfrm>
              <a:off x="9420304" y="8963589"/>
              <a:ext cx="2742227" cy="1176089"/>
              <a:chOff x="12225891" y="9044255"/>
              <a:chExt cx="2742227" cy="1176089"/>
            </a:xfrm>
          </p:grpSpPr>
          <p:sp>
            <p:nvSpPr>
              <p:cNvPr id="23" name="TextBox 22">
                <a:extLst>
                  <a:ext uri="{FF2B5EF4-FFF2-40B4-BE49-F238E27FC236}">
                    <a16:creationId xmlns:a16="http://schemas.microsoft.com/office/drawing/2014/main" id="{5AA1F11F-B94C-4632-97C1-1BAD11B8BB41}"/>
                  </a:ext>
                </a:extLst>
              </p:cNvPr>
              <p:cNvSpPr txBox="1"/>
              <p:nvPr/>
            </p:nvSpPr>
            <p:spPr>
              <a:xfrm>
                <a:off x="12225891" y="9044255"/>
                <a:ext cx="2743184" cy="281633"/>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Sample collection</a:t>
                </a:r>
              </a:p>
            </p:txBody>
          </p:sp>
          <p:sp>
            <p:nvSpPr>
              <p:cNvPr id="13348" name="TextBox 23">
                <a:extLst>
                  <a:ext uri="{FF2B5EF4-FFF2-40B4-BE49-F238E27FC236}">
                    <a16:creationId xmlns:a16="http://schemas.microsoft.com/office/drawing/2014/main" id="{78F6D666-6A69-4E77-9A19-F20C436DCBD3}"/>
                  </a:ext>
                </a:extLst>
              </p:cNvPr>
              <p:cNvSpPr txBox="1">
                <a:spLocks noChangeArrowheads="1"/>
              </p:cNvSpPr>
              <p:nvPr/>
            </p:nvSpPr>
            <p:spPr bwMode="auto">
              <a:xfrm>
                <a:off x="12302972" y="9399898"/>
                <a:ext cx="2665146" cy="82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200-2000 mL filtered onto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0.2 um cartridge filters</a:t>
                </a:r>
              </a:p>
            </p:txBody>
          </p:sp>
        </p:grpSp>
        <p:grpSp>
          <p:nvGrpSpPr>
            <p:cNvPr id="13338" name="Group 12">
              <a:extLst>
                <a:ext uri="{FF2B5EF4-FFF2-40B4-BE49-F238E27FC236}">
                  <a16:creationId xmlns:a16="http://schemas.microsoft.com/office/drawing/2014/main" id="{0841F8E0-77DC-43D4-A3D0-8B9206243583}"/>
                </a:ext>
              </a:extLst>
            </p:cNvPr>
            <p:cNvGrpSpPr>
              <a:grpSpLocks/>
            </p:cNvGrpSpPr>
            <p:nvPr/>
          </p:nvGrpSpPr>
          <p:grpSpPr bwMode="auto">
            <a:xfrm>
              <a:off x="12808660" y="8963589"/>
              <a:ext cx="2682315" cy="842249"/>
              <a:chOff x="15614247" y="9044255"/>
              <a:chExt cx="2682315" cy="842249"/>
            </a:xfrm>
          </p:grpSpPr>
          <p:sp>
            <p:nvSpPr>
              <p:cNvPr id="21" name="TextBox 20">
                <a:extLst>
                  <a:ext uri="{FF2B5EF4-FFF2-40B4-BE49-F238E27FC236}">
                    <a16:creationId xmlns:a16="http://schemas.microsoft.com/office/drawing/2014/main" id="{996F2F25-4DB2-42E8-9B9D-2F620A270B59}"/>
                  </a:ext>
                </a:extLst>
              </p:cNvPr>
              <p:cNvSpPr txBox="1"/>
              <p:nvPr/>
            </p:nvSpPr>
            <p:spPr>
              <a:xfrm>
                <a:off x="15845144" y="9044255"/>
                <a:ext cx="2303998" cy="281633"/>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RNA extraction</a:t>
                </a:r>
              </a:p>
            </p:txBody>
          </p:sp>
          <p:sp>
            <p:nvSpPr>
              <p:cNvPr id="13346" name="TextBox 21">
                <a:extLst>
                  <a:ext uri="{FF2B5EF4-FFF2-40B4-BE49-F238E27FC236}">
                    <a16:creationId xmlns:a16="http://schemas.microsoft.com/office/drawing/2014/main" id="{FABDA848-DF2B-4FDF-9A13-F28096DB7272}"/>
                  </a:ext>
                </a:extLst>
              </p:cNvPr>
              <p:cNvSpPr txBox="1">
                <a:spLocks noChangeArrowheads="1"/>
              </p:cNvSpPr>
              <p:nvPr/>
            </p:nvSpPr>
            <p:spPr bwMode="auto">
              <a:xfrm>
                <a:off x="15614247" y="9441119"/>
                <a:ext cx="2682315" cy="44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and cleanup plus rRNA removal</a:t>
                </a:r>
              </a:p>
            </p:txBody>
          </p:sp>
        </p:grpSp>
        <p:grpSp>
          <p:nvGrpSpPr>
            <p:cNvPr id="13339" name="Group 13">
              <a:extLst>
                <a:ext uri="{FF2B5EF4-FFF2-40B4-BE49-F238E27FC236}">
                  <a16:creationId xmlns:a16="http://schemas.microsoft.com/office/drawing/2014/main" id="{A108F134-E612-43AA-BB3F-9E6CCD8DC2B8}"/>
                </a:ext>
              </a:extLst>
            </p:cNvPr>
            <p:cNvGrpSpPr>
              <a:grpSpLocks/>
            </p:cNvGrpSpPr>
            <p:nvPr/>
          </p:nvGrpSpPr>
          <p:grpSpPr bwMode="auto">
            <a:xfrm>
              <a:off x="15705763" y="8963589"/>
              <a:ext cx="2682315" cy="1203889"/>
              <a:chOff x="18511350" y="9044255"/>
              <a:chExt cx="2682315" cy="1203889"/>
            </a:xfrm>
          </p:grpSpPr>
          <p:sp>
            <p:nvSpPr>
              <p:cNvPr id="19" name="TextBox 18">
                <a:extLst>
                  <a:ext uri="{FF2B5EF4-FFF2-40B4-BE49-F238E27FC236}">
                    <a16:creationId xmlns:a16="http://schemas.microsoft.com/office/drawing/2014/main" id="{658863D5-63BC-45FB-97ED-86561FC3D4A9}"/>
                  </a:ext>
                </a:extLst>
              </p:cNvPr>
              <p:cNvSpPr txBox="1"/>
              <p:nvPr/>
            </p:nvSpPr>
            <p:spPr>
              <a:xfrm>
                <a:off x="18848160" y="9044255"/>
                <a:ext cx="1908502" cy="281633"/>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Library prep</a:t>
                </a:r>
              </a:p>
            </p:txBody>
          </p:sp>
          <p:sp>
            <p:nvSpPr>
              <p:cNvPr id="13344" name="TextBox 19">
                <a:extLst>
                  <a:ext uri="{FF2B5EF4-FFF2-40B4-BE49-F238E27FC236}">
                    <a16:creationId xmlns:a16="http://schemas.microsoft.com/office/drawing/2014/main" id="{96D03262-8D30-4AEA-B3C9-BD21D68DAA30}"/>
                  </a:ext>
                </a:extLst>
              </p:cNvPr>
              <p:cNvSpPr txBox="1">
                <a:spLocks noChangeArrowheads="1"/>
              </p:cNvSpPr>
              <p:nvPr/>
            </p:nvSpPr>
            <p:spPr bwMode="auto">
              <a:xfrm>
                <a:off x="18511350" y="9427698"/>
                <a:ext cx="2682315" cy="82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NuGen cDNA synthesis and Truseq library preparation</a:t>
                </a:r>
              </a:p>
            </p:txBody>
          </p:sp>
        </p:grpSp>
        <p:grpSp>
          <p:nvGrpSpPr>
            <p:cNvPr id="13340" name="Group 14">
              <a:extLst>
                <a:ext uri="{FF2B5EF4-FFF2-40B4-BE49-F238E27FC236}">
                  <a16:creationId xmlns:a16="http://schemas.microsoft.com/office/drawing/2014/main" id="{886E321F-093F-445D-9E02-40D00E4144E0}"/>
                </a:ext>
              </a:extLst>
            </p:cNvPr>
            <p:cNvGrpSpPr>
              <a:grpSpLocks/>
            </p:cNvGrpSpPr>
            <p:nvPr/>
          </p:nvGrpSpPr>
          <p:grpSpPr bwMode="auto">
            <a:xfrm>
              <a:off x="18691872" y="8963589"/>
              <a:ext cx="3273953" cy="842249"/>
              <a:chOff x="21497459" y="9044255"/>
              <a:chExt cx="3273953" cy="842249"/>
            </a:xfrm>
          </p:grpSpPr>
          <p:sp>
            <p:nvSpPr>
              <p:cNvPr id="17" name="TextBox 16">
                <a:extLst>
                  <a:ext uri="{FF2B5EF4-FFF2-40B4-BE49-F238E27FC236}">
                    <a16:creationId xmlns:a16="http://schemas.microsoft.com/office/drawing/2014/main" id="{6AE7A7EC-F84D-492D-8F9C-4B21F48ADAC4}"/>
                  </a:ext>
                </a:extLst>
              </p:cNvPr>
              <p:cNvSpPr txBox="1"/>
              <p:nvPr/>
            </p:nvSpPr>
            <p:spPr>
              <a:xfrm>
                <a:off x="21818984" y="9044255"/>
                <a:ext cx="1837220" cy="281633"/>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Sequencing</a:t>
                </a:r>
              </a:p>
            </p:txBody>
          </p:sp>
          <p:sp>
            <p:nvSpPr>
              <p:cNvPr id="13342" name="TextBox 17">
                <a:extLst>
                  <a:ext uri="{FF2B5EF4-FFF2-40B4-BE49-F238E27FC236}">
                    <a16:creationId xmlns:a16="http://schemas.microsoft.com/office/drawing/2014/main" id="{AD4FDF74-698F-4D61-92AD-D37FF07F6E21}"/>
                  </a:ext>
                </a:extLst>
              </p:cNvPr>
              <p:cNvSpPr txBox="1">
                <a:spLocks noChangeArrowheads="1"/>
              </p:cNvSpPr>
              <p:nvPr/>
            </p:nvSpPr>
            <p:spPr bwMode="auto">
              <a:xfrm>
                <a:off x="21497459" y="9441119"/>
                <a:ext cx="3273953" cy="44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Paired end Illumina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Hiseq 2000</a:t>
                </a:r>
              </a:p>
            </p:txBody>
          </p:sp>
        </p:grpSp>
      </p:grpSp>
      <p:grpSp>
        <p:nvGrpSpPr>
          <p:cNvPr id="13316" name="Group 24">
            <a:extLst>
              <a:ext uri="{FF2B5EF4-FFF2-40B4-BE49-F238E27FC236}">
                <a16:creationId xmlns:a16="http://schemas.microsoft.com/office/drawing/2014/main" id="{817BA6D8-3023-4FC0-A3CA-044376B05CB8}"/>
              </a:ext>
            </a:extLst>
          </p:cNvPr>
          <p:cNvGrpSpPr>
            <a:grpSpLocks/>
          </p:cNvGrpSpPr>
          <p:nvPr/>
        </p:nvGrpSpPr>
        <p:grpSpPr bwMode="auto">
          <a:xfrm>
            <a:off x="152400" y="3046413"/>
            <a:ext cx="9042400" cy="2254250"/>
            <a:chOff x="9420304" y="8963589"/>
            <a:chExt cx="13097402" cy="1716380"/>
          </a:xfrm>
        </p:grpSpPr>
        <p:cxnSp>
          <p:nvCxnSpPr>
            <p:cNvPr id="26" name="Straight Arrow Connector 25">
              <a:extLst>
                <a:ext uri="{FF2B5EF4-FFF2-40B4-BE49-F238E27FC236}">
                  <a16:creationId xmlns:a16="http://schemas.microsoft.com/office/drawing/2014/main" id="{CFA661B2-8ED3-4ACA-8492-20A5D0125B4B}"/>
                </a:ext>
              </a:extLst>
            </p:cNvPr>
            <p:cNvCxnSpPr>
              <a:stCxn id="40" idx="3"/>
              <a:endCxn id="38" idx="1"/>
            </p:cNvCxnSpPr>
            <p:nvPr/>
          </p:nvCxnSpPr>
          <p:spPr>
            <a:xfrm>
              <a:off x="11551852" y="9103800"/>
              <a:ext cx="1487713"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BE8B131-62B3-4693-83FF-91A898670AAA}"/>
                </a:ext>
              </a:extLst>
            </p:cNvPr>
            <p:cNvCxnSpPr>
              <a:stCxn id="38" idx="3"/>
              <a:endCxn id="36" idx="1"/>
            </p:cNvCxnSpPr>
            <p:nvPr/>
          </p:nvCxnSpPr>
          <p:spPr>
            <a:xfrm>
              <a:off x="14598561" y="9103800"/>
              <a:ext cx="1260073"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BC3CCEB-232B-479A-8936-5129478B307F}"/>
                </a:ext>
              </a:extLst>
            </p:cNvPr>
            <p:cNvCxnSpPr>
              <a:stCxn id="36" idx="3"/>
              <a:endCxn id="34" idx="1"/>
            </p:cNvCxnSpPr>
            <p:nvPr/>
          </p:nvCxnSpPr>
          <p:spPr>
            <a:xfrm>
              <a:off x="17661366" y="9103800"/>
              <a:ext cx="1352049" cy="0"/>
            </a:xfrm>
            <a:prstGeom prst="straightConnector1">
              <a:avLst/>
            </a:prstGeom>
            <a:ln w="50800">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nvGrpSpPr>
            <p:cNvPr id="13322" name="Group 28">
              <a:extLst>
                <a:ext uri="{FF2B5EF4-FFF2-40B4-BE49-F238E27FC236}">
                  <a16:creationId xmlns:a16="http://schemas.microsoft.com/office/drawing/2014/main" id="{28CE871C-F565-4D2E-850B-23563526D4E3}"/>
                </a:ext>
              </a:extLst>
            </p:cNvPr>
            <p:cNvGrpSpPr>
              <a:grpSpLocks/>
            </p:cNvGrpSpPr>
            <p:nvPr/>
          </p:nvGrpSpPr>
          <p:grpSpPr bwMode="auto">
            <a:xfrm>
              <a:off x="9420304" y="8963589"/>
              <a:ext cx="2682315" cy="1056553"/>
              <a:chOff x="12225891" y="9044255"/>
              <a:chExt cx="2682315" cy="1056553"/>
            </a:xfrm>
          </p:grpSpPr>
          <p:sp>
            <p:nvSpPr>
              <p:cNvPr id="40" name="TextBox 39">
                <a:extLst>
                  <a:ext uri="{FF2B5EF4-FFF2-40B4-BE49-F238E27FC236}">
                    <a16:creationId xmlns:a16="http://schemas.microsoft.com/office/drawing/2014/main" id="{A287120F-6859-444A-BF82-251042A162C4}"/>
                  </a:ext>
                </a:extLst>
              </p:cNvPr>
              <p:cNvSpPr txBox="1"/>
              <p:nvPr/>
            </p:nvSpPr>
            <p:spPr>
              <a:xfrm>
                <a:off x="12225891" y="9044255"/>
                <a:ext cx="2133846" cy="281631"/>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Read Filtering</a:t>
                </a:r>
              </a:p>
            </p:txBody>
          </p:sp>
          <p:sp>
            <p:nvSpPr>
              <p:cNvPr id="13333" name="TextBox 40">
                <a:extLst>
                  <a:ext uri="{FF2B5EF4-FFF2-40B4-BE49-F238E27FC236}">
                    <a16:creationId xmlns:a16="http://schemas.microsoft.com/office/drawing/2014/main" id="{D1016322-A125-4362-B4A9-02954E734750}"/>
                  </a:ext>
                </a:extLst>
              </p:cNvPr>
              <p:cNvSpPr txBox="1">
                <a:spLocks noChangeArrowheads="1"/>
              </p:cNvSpPr>
              <p:nvPr/>
            </p:nvSpPr>
            <p:spPr bwMode="auto">
              <a:xfrm>
                <a:off x="12225891" y="9467891"/>
                <a:ext cx="2682315" cy="63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Filtering of primers, adapters, rRNA; quality trimming</a:t>
                </a:r>
              </a:p>
            </p:txBody>
          </p:sp>
        </p:grpSp>
        <p:grpSp>
          <p:nvGrpSpPr>
            <p:cNvPr id="13323" name="Group 29">
              <a:extLst>
                <a:ext uri="{FF2B5EF4-FFF2-40B4-BE49-F238E27FC236}">
                  <a16:creationId xmlns:a16="http://schemas.microsoft.com/office/drawing/2014/main" id="{A54AAC2A-70F1-4FA1-8D97-9149ABB960B4}"/>
                </a:ext>
              </a:extLst>
            </p:cNvPr>
            <p:cNvGrpSpPr>
              <a:grpSpLocks/>
            </p:cNvGrpSpPr>
            <p:nvPr/>
          </p:nvGrpSpPr>
          <p:grpSpPr bwMode="auto">
            <a:xfrm>
              <a:off x="12621203" y="8963589"/>
              <a:ext cx="2682315" cy="1217311"/>
              <a:chOff x="15426790" y="9044255"/>
              <a:chExt cx="2682315" cy="1217311"/>
            </a:xfrm>
          </p:grpSpPr>
          <p:sp>
            <p:nvSpPr>
              <p:cNvPr id="38" name="TextBox 37">
                <a:extLst>
                  <a:ext uri="{FF2B5EF4-FFF2-40B4-BE49-F238E27FC236}">
                    <a16:creationId xmlns:a16="http://schemas.microsoft.com/office/drawing/2014/main" id="{DC19BC3B-2714-4840-A345-1A7289A3C440}"/>
                  </a:ext>
                </a:extLst>
              </p:cNvPr>
              <p:cNvSpPr txBox="1"/>
              <p:nvPr/>
            </p:nvSpPr>
            <p:spPr>
              <a:xfrm>
                <a:off x="15845152" y="9044255"/>
                <a:ext cx="1558995" cy="281631"/>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Assembly</a:t>
                </a:r>
              </a:p>
            </p:txBody>
          </p:sp>
          <p:sp>
            <p:nvSpPr>
              <p:cNvPr id="13331" name="TextBox 38">
                <a:extLst>
                  <a:ext uri="{FF2B5EF4-FFF2-40B4-BE49-F238E27FC236}">
                    <a16:creationId xmlns:a16="http://schemas.microsoft.com/office/drawing/2014/main" id="{C74D5961-0729-4BF4-A70E-8E362A744F23}"/>
                  </a:ext>
                </a:extLst>
              </p:cNvPr>
              <p:cNvSpPr txBox="1">
                <a:spLocks noChangeArrowheads="1"/>
              </p:cNvSpPr>
              <p:nvPr/>
            </p:nvSpPr>
            <p:spPr bwMode="auto">
              <a:xfrm>
                <a:off x="15426790" y="9441119"/>
                <a:ext cx="2682315" cy="82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Combined assembly by merging in stages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(CLC </a:t>
                </a:r>
                <a:r>
                  <a:rPr kumimoji="0" lang="en-US" alt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de novo</a:t>
                </a: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a:t>
                </a:r>
              </a:p>
            </p:txBody>
          </p:sp>
        </p:grpSp>
        <p:grpSp>
          <p:nvGrpSpPr>
            <p:cNvPr id="13324" name="Group 30">
              <a:extLst>
                <a:ext uri="{FF2B5EF4-FFF2-40B4-BE49-F238E27FC236}">
                  <a16:creationId xmlns:a16="http://schemas.microsoft.com/office/drawing/2014/main" id="{E1D29E66-F916-46AD-8217-CA9D7F9A13E7}"/>
                </a:ext>
              </a:extLst>
            </p:cNvPr>
            <p:cNvGrpSpPr>
              <a:grpSpLocks/>
            </p:cNvGrpSpPr>
            <p:nvPr/>
          </p:nvGrpSpPr>
          <p:grpSpPr bwMode="auto">
            <a:xfrm>
              <a:off x="15654784" y="8963589"/>
              <a:ext cx="2682315" cy="1203891"/>
              <a:chOff x="18460371" y="9044255"/>
              <a:chExt cx="2682315" cy="1203891"/>
            </a:xfrm>
          </p:grpSpPr>
          <p:sp>
            <p:nvSpPr>
              <p:cNvPr id="36" name="TextBox 35">
                <a:extLst>
                  <a:ext uri="{FF2B5EF4-FFF2-40B4-BE49-F238E27FC236}">
                    <a16:creationId xmlns:a16="http://schemas.microsoft.com/office/drawing/2014/main" id="{D1BB1FD1-8320-4B1F-B3F1-958A1D3FE1D2}"/>
                  </a:ext>
                </a:extLst>
              </p:cNvPr>
              <p:cNvSpPr txBox="1"/>
              <p:nvPr/>
            </p:nvSpPr>
            <p:spPr>
              <a:xfrm>
                <a:off x="18664221" y="9044255"/>
                <a:ext cx="1802732" cy="281631"/>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ORF Calling</a:t>
                </a:r>
              </a:p>
            </p:txBody>
          </p:sp>
          <p:sp>
            <p:nvSpPr>
              <p:cNvPr id="13329" name="TextBox 36">
                <a:extLst>
                  <a:ext uri="{FF2B5EF4-FFF2-40B4-BE49-F238E27FC236}">
                    <a16:creationId xmlns:a16="http://schemas.microsoft.com/office/drawing/2014/main" id="{326B4BFA-0396-4100-9E96-E4D0CE863500}"/>
                  </a:ext>
                </a:extLst>
              </p:cNvPr>
              <p:cNvSpPr txBox="1">
                <a:spLocks noChangeArrowheads="1"/>
              </p:cNvSpPr>
              <p:nvPr/>
            </p:nvSpPr>
            <p:spPr bwMode="auto">
              <a:xfrm>
                <a:off x="18460371" y="9427699"/>
                <a:ext cx="2682315" cy="82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Prediction of ORFs on assembled contigs and further filtering of rRNA</a:t>
                </a:r>
              </a:p>
            </p:txBody>
          </p:sp>
        </p:grpSp>
        <p:grpSp>
          <p:nvGrpSpPr>
            <p:cNvPr id="13325" name="Group 31">
              <a:extLst>
                <a:ext uri="{FF2B5EF4-FFF2-40B4-BE49-F238E27FC236}">
                  <a16:creationId xmlns:a16="http://schemas.microsoft.com/office/drawing/2014/main" id="{94936306-6285-4C71-BA74-9EE7D5BBC67B}"/>
                </a:ext>
              </a:extLst>
            </p:cNvPr>
            <p:cNvGrpSpPr>
              <a:grpSpLocks/>
            </p:cNvGrpSpPr>
            <p:nvPr/>
          </p:nvGrpSpPr>
          <p:grpSpPr bwMode="auto">
            <a:xfrm>
              <a:off x="18691874" y="8963589"/>
              <a:ext cx="3825832" cy="1716380"/>
              <a:chOff x="21497461" y="9044255"/>
              <a:chExt cx="3825832" cy="1716380"/>
            </a:xfrm>
          </p:grpSpPr>
          <p:sp>
            <p:nvSpPr>
              <p:cNvPr id="34" name="TextBox 33">
                <a:extLst>
                  <a:ext uri="{FF2B5EF4-FFF2-40B4-BE49-F238E27FC236}">
                    <a16:creationId xmlns:a16="http://schemas.microsoft.com/office/drawing/2014/main" id="{8D520021-C84A-4D95-AFE1-539999ABD6B8}"/>
                  </a:ext>
                </a:extLst>
              </p:cNvPr>
              <p:cNvSpPr txBox="1"/>
              <p:nvPr/>
            </p:nvSpPr>
            <p:spPr>
              <a:xfrm>
                <a:off x="21819002" y="9044255"/>
                <a:ext cx="3005321" cy="281631"/>
              </a:xfrm>
              <a:prstGeom prst="rect">
                <a:avLst/>
              </a:prstGeom>
              <a:solidFill>
                <a:schemeClr val="bg2">
                  <a:lumMod val="90000"/>
                </a:schemeClr>
              </a:solidFill>
              <a:ln>
                <a:solidFill>
                  <a:schemeClr val="bg2">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PhyloDB</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Annotation</a:t>
                </a:r>
              </a:p>
            </p:txBody>
          </p:sp>
          <p:sp>
            <p:nvSpPr>
              <p:cNvPr id="13327" name="TextBox 34">
                <a:extLst>
                  <a:ext uri="{FF2B5EF4-FFF2-40B4-BE49-F238E27FC236}">
                    <a16:creationId xmlns:a16="http://schemas.microsoft.com/office/drawing/2014/main" id="{BC2645BF-EF89-48E3-9E5C-EE6D7A2B7EED}"/>
                  </a:ext>
                </a:extLst>
              </p:cNvPr>
              <p:cNvSpPr txBox="1">
                <a:spLocks noChangeArrowheads="1"/>
              </p:cNvSpPr>
              <p:nvPr/>
            </p:nvSpPr>
            <p:spPr bwMode="auto">
              <a:xfrm>
                <a:off x="21497461" y="9377596"/>
                <a:ext cx="3825832" cy="138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(1)Taxonomy via best blast hit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Times New Roman" panose="02020603050405020304" pitchFamily="18" charset="0"/>
                  </a:rPr>
                  <a:t>(2) functional domains  (PFams/TIGRFams), KEGG, KOG, GO, EC, pathway, transporter and transmembrane domains, organelle assignment</a:t>
                </a:r>
              </a:p>
            </p:txBody>
          </p:sp>
        </p:grpSp>
      </p:grpSp>
      <p:sp>
        <p:nvSpPr>
          <p:cNvPr id="42" name="TextBox 41">
            <a:extLst>
              <a:ext uri="{FF2B5EF4-FFF2-40B4-BE49-F238E27FC236}">
                <a16:creationId xmlns:a16="http://schemas.microsoft.com/office/drawing/2014/main" id="{3B19BDF7-97C8-405E-9D18-8A1E3B9B3737}"/>
              </a:ext>
            </a:extLst>
          </p:cNvPr>
          <p:cNvSpPr txBox="1"/>
          <p:nvPr/>
        </p:nvSpPr>
        <p:spPr>
          <a:xfrm>
            <a:off x="1258888" y="5410200"/>
            <a:ext cx="4714875" cy="1077913"/>
          </a:xfrm>
          <a:prstGeom prst="rect">
            <a:avLst/>
          </a:prstGeom>
          <a:solidFill>
            <a:schemeClr val="accent1">
              <a:lumMod val="20000"/>
              <a:lumOff val="80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PhyloDB</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25 million peptide sequences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Does not rely on blast hit for functional annotation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MMETSP transcriptome sequencing included</a:t>
            </a:r>
          </a:p>
        </p:txBody>
      </p:sp>
      <p:sp>
        <p:nvSpPr>
          <p:cNvPr id="43" name="TextBox 42">
            <a:extLst>
              <a:ext uri="{FF2B5EF4-FFF2-40B4-BE49-F238E27FC236}">
                <a16:creationId xmlns:a16="http://schemas.microsoft.com/office/drawing/2014/main" id="{EED70474-6AED-4FB2-B5D8-C7B5AB51AAC0}"/>
              </a:ext>
            </a:extLst>
          </p:cNvPr>
          <p:cNvSpPr txBox="1"/>
          <p:nvPr/>
        </p:nvSpPr>
        <p:spPr>
          <a:xfrm>
            <a:off x="3616325" y="2587625"/>
            <a:ext cx="4984750" cy="307975"/>
          </a:xfrm>
          <a:prstGeom prst="rect">
            <a:avLst/>
          </a:prstGeom>
          <a:solidFill>
            <a:schemeClr val="accent1">
              <a:lumMod val="20000"/>
              <a:lumOff val="80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Targets Bacteria, </a:t>
            </a:r>
            <a:r>
              <a:rPr kumimoji="0" lang="en-US" sz="1400" b="0"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Archaea</a:t>
            </a:r>
            <a:r>
              <a:rPr kumimoji="0" lang="en-US" sz="14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Eukaryotic nuclear and organelle mRNA</a:t>
            </a:r>
          </a:p>
        </p:txBody>
      </p:sp>
    </p:spTree>
    <p:extLst>
      <p:ext uri="{BB962C8B-B14F-4D97-AF65-F5344CB8AC3E}">
        <p14:creationId xmlns:p14="http://schemas.microsoft.com/office/powerpoint/2010/main" val="406571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6">
            <a:extLst>
              <a:ext uri="{FF2B5EF4-FFF2-40B4-BE49-F238E27FC236}">
                <a16:creationId xmlns:a16="http://schemas.microsoft.com/office/drawing/2014/main" id="{69EB612D-03CB-46F5-8DFD-851E2851835F}"/>
              </a:ext>
            </a:extLst>
          </p:cNvPr>
          <p:cNvGraphicFramePr>
            <a:graphicFrameLocks noChangeAspect="1"/>
          </p:cNvGraphicFramePr>
          <p:nvPr/>
        </p:nvGraphicFramePr>
        <p:xfrm>
          <a:off x="1219200" y="3103563"/>
          <a:ext cx="6477000" cy="3754437"/>
        </p:xfrm>
        <a:graphic>
          <a:graphicData uri="http://schemas.openxmlformats.org/presentationml/2006/ole">
            <mc:AlternateContent xmlns:mc="http://schemas.openxmlformats.org/markup-compatibility/2006">
              <mc:Choice xmlns:v="urn:schemas-microsoft-com:vml" Requires="v">
                <p:oleObj spid="_x0000_s2063" name="SPW 10.0 Graph" r:id="rId4" imgW="7655357" imgH="4436669" progId="SigmaPlotGraphicObject.9">
                  <p:embed/>
                </p:oleObj>
              </mc:Choice>
              <mc:Fallback>
                <p:oleObj name="SPW 10.0 Graph" r:id="rId4" imgW="7655357" imgH="4436669" progId="SigmaPlotGraphicObject.9">
                  <p:embed/>
                  <p:pic>
                    <p:nvPicPr>
                      <p:cNvPr id="14338" name="Object 6">
                        <a:extLst>
                          <a:ext uri="{FF2B5EF4-FFF2-40B4-BE49-F238E27FC236}">
                            <a16:creationId xmlns:a16="http://schemas.microsoft.com/office/drawing/2014/main" id="{69EB612D-03CB-46F5-8DFD-851E28518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103563"/>
                        <a:ext cx="6477000"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Table 3">
            <a:extLst>
              <a:ext uri="{FF2B5EF4-FFF2-40B4-BE49-F238E27FC236}">
                <a16:creationId xmlns:a16="http://schemas.microsoft.com/office/drawing/2014/main" id="{8B15C1C4-E242-4832-B725-0552B0ADAF9C}"/>
              </a:ext>
            </a:extLst>
          </p:cNvPr>
          <p:cNvGraphicFramePr>
            <a:graphicFrameLocks noGrp="1"/>
          </p:cNvGraphicFramePr>
          <p:nvPr/>
        </p:nvGraphicFramePr>
        <p:xfrm>
          <a:off x="2590800" y="785813"/>
          <a:ext cx="3733800" cy="2585725"/>
        </p:xfrm>
        <a:graphic>
          <a:graphicData uri="http://schemas.openxmlformats.org/drawingml/2006/table">
            <a:tbl>
              <a:tblPr firstRow="1" firstCol="1" bandRow="1">
                <a:tableStyleId>{9D7B26C5-4107-4FEC-AEDC-1716B250A1EF}</a:tableStyleId>
              </a:tblPr>
              <a:tblGrid>
                <a:gridCol w="1371600">
                  <a:extLst>
                    <a:ext uri="{9D8B030D-6E8A-4147-A177-3AD203B41FA5}">
                      <a16:colId xmlns:a16="http://schemas.microsoft.com/office/drawing/2014/main" val="20000"/>
                    </a:ext>
                  </a:extLst>
                </a:gridCol>
                <a:gridCol w="1417039">
                  <a:extLst>
                    <a:ext uri="{9D8B030D-6E8A-4147-A177-3AD203B41FA5}">
                      <a16:colId xmlns:a16="http://schemas.microsoft.com/office/drawing/2014/main" val="20001"/>
                    </a:ext>
                  </a:extLst>
                </a:gridCol>
                <a:gridCol w="945161">
                  <a:extLst>
                    <a:ext uri="{9D8B030D-6E8A-4147-A177-3AD203B41FA5}">
                      <a16:colId xmlns:a16="http://schemas.microsoft.com/office/drawing/2014/main" val="20002"/>
                    </a:ext>
                  </a:extLst>
                </a:gridCol>
              </a:tblGrid>
              <a:tr h="243031">
                <a:tc>
                  <a:txBody>
                    <a:bodyPr/>
                    <a:lstStyle/>
                    <a:p>
                      <a:pPr>
                        <a:lnSpc>
                          <a:spcPct val="115000"/>
                        </a:lnSpc>
                      </a:pPr>
                      <a:endParaRPr lang="en-US" sz="1300" dirty="0">
                        <a:effectLst/>
                        <a:latin typeface="Calibri"/>
                      </a:endParaRPr>
                    </a:p>
                  </a:txBody>
                  <a:tcPr marL="68580" marR="68580" marT="0" marB="0" anchor="b"/>
                </a:tc>
                <a:tc>
                  <a:txBody>
                    <a:bodyPr/>
                    <a:lstStyle/>
                    <a:p>
                      <a:pPr marL="0" marR="0" algn="r">
                        <a:lnSpc>
                          <a:spcPct val="115000"/>
                        </a:lnSpc>
                        <a:spcBef>
                          <a:spcPts val="0"/>
                        </a:spcBef>
                        <a:spcAft>
                          <a:spcPts val="0"/>
                        </a:spcAft>
                      </a:pPr>
                      <a:r>
                        <a:rPr lang="en-US" sz="1500" dirty="0">
                          <a:effectLst/>
                        </a:rPr>
                        <a:t>Reads</a:t>
                      </a:r>
                      <a:endParaRPr lang="en-US" sz="13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500" dirty="0">
                          <a:effectLst/>
                        </a:rPr>
                        <a:t>ORFS</a:t>
                      </a:r>
                      <a:endParaRPr lang="en-US" sz="13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0"/>
                  </a:ext>
                </a:extLst>
              </a:tr>
              <a:tr h="210488">
                <a:tc>
                  <a:txBody>
                    <a:bodyPr/>
                    <a:lstStyle/>
                    <a:p>
                      <a:pPr marL="0" marR="0">
                        <a:lnSpc>
                          <a:spcPct val="115000"/>
                        </a:lnSpc>
                        <a:spcBef>
                          <a:spcPts val="0"/>
                        </a:spcBef>
                        <a:spcAft>
                          <a:spcPts val="0"/>
                        </a:spcAft>
                      </a:pPr>
                      <a:r>
                        <a:rPr lang="en-US" sz="1300" dirty="0">
                          <a:effectLst/>
                        </a:rPr>
                        <a:t>Raw </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441,425,648</a:t>
                      </a:r>
                      <a:endParaRPr lang="en-US" sz="1200" dirty="0">
                        <a:effectLst/>
                        <a:latin typeface="Calibri"/>
                        <a:ea typeface="Calibri"/>
                        <a:cs typeface="Times New Roman"/>
                      </a:endParaRPr>
                    </a:p>
                  </a:txBody>
                  <a:tcPr marL="68580" marR="68580" marT="0" marB="0" anchor="b"/>
                </a:tc>
                <a:tc>
                  <a:txBody>
                    <a:bodyPr/>
                    <a:lstStyle/>
                    <a:p>
                      <a:pPr>
                        <a:lnSpc>
                          <a:spcPct val="115000"/>
                        </a:lnSpc>
                      </a:pPr>
                      <a:endParaRPr lang="en-US" sz="1200">
                        <a:effectLst/>
                        <a:latin typeface="Calibri"/>
                      </a:endParaRPr>
                    </a:p>
                  </a:txBody>
                  <a:tcPr marL="68580" marR="68580" marT="0" marB="0" anchor="b"/>
                </a:tc>
                <a:extLst>
                  <a:ext uri="{0D108BD9-81ED-4DB2-BD59-A6C34878D82A}">
                    <a16:rowId xmlns:a16="http://schemas.microsoft.com/office/drawing/2014/main" val="10001"/>
                  </a:ext>
                </a:extLst>
              </a:tr>
              <a:tr h="210488">
                <a:tc>
                  <a:txBody>
                    <a:bodyPr/>
                    <a:lstStyle/>
                    <a:p>
                      <a:pPr marL="0" marR="0">
                        <a:lnSpc>
                          <a:spcPct val="115000"/>
                        </a:lnSpc>
                        <a:spcBef>
                          <a:spcPts val="0"/>
                        </a:spcBef>
                        <a:spcAft>
                          <a:spcPts val="0"/>
                        </a:spcAft>
                      </a:pPr>
                      <a:r>
                        <a:rPr lang="en-US" sz="1300" dirty="0">
                          <a:effectLst/>
                        </a:rPr>
                        <a:t>Trimmed</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414,698,752</a:t>
                      </a:r>
                      <a:endParaRPr lang="en-US" sz="1200" dirty="0">
                        <a:effectLst/>
                        <a:latin typeface="Calibri"/>
                        <a:ea typeface="Calibri"/>
                        <a:cs typeface="Times New Roman"/>
                      </a:endParaRPr>
                    </a:p>
                  </a:txBody>
                  <a:tcPr marL="68580" marR="68580" marT="0" marB="0" anchor="b"/>
                </a:tc>
                <a:tc>
                  <a:txBody>
                    <a:bodyPr/>
                    <a:lstStyle/>
                    <a:p>
                      <a:pPr>
                        <a:lnSpc>
                          <a:spcPct val="115000"/>
                        </a:lnSpc>
                      </a:pPr>
                      <a:endParaRPr lang="en-US" sz="1200">
                        <a:effectLst/>
                        <a:latin typeface="Calibri"/>
                      </a:endParaRPr>
                    </a:p>
                  </a:txBody>
                  <a:tcPr marL="68580" marR="68580" marT="0" marB="0" anchor="b"/>
                </a:tc>
                <a:extLst>
                  <a:ext uri="{0D108BD9-81ED-4DB2-BD59-A6C34878D82A}">
                    <a16:rowId xmlns:a16="http://schemas.microsoft.com/office/drawing/2014/main" val="10002"/>
                  </a:ext>
                </a:extLst>
              </a:tr>
              <a:tr h="210488">
                <a:tc>
                  <a:txBody>
                    <a:bodyPr/>
                    <a:lstStyle/>
                    <a:p>
                      <a:pPr marL="0" marR="0">
                        <a:lnSpc>
                          <a:spcPct val="115000"/>
                        </a:lnSpc>
                        <a:spcBef>
                          <a:spcPts val="0"/>
                        </a:spcBef>
                        <a:spcAft>
                          <a:spcPts val="0"/>
                        </a:spcAft>
                      </a:pPr>
                      <a:r>
                        <a:rPr lang="en-US" sz="1300" dirty="0">
                          <a:effectLst/>
                        </a:rPr>
                        <a:t>Mapped</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299,185,770</a:t>
                      </a:r>
                      <a:endParaRPr lang="en-US" sz="1200" dirty="0">
                        <a:effectLst/>
                        <a:latin typeface="Calibri"/>
                        <a:ea typeface="Calibri"/>
                        <a:cs typeface="Times New Roman"/>
                      </a:endParaRPr>
                    </a:p>
                  </a:txBody>
                  <a:tcPr marL="68580" marR="68580" marT="0" marB="0" anchor="b"/>
                </a:tc>
                <a:tc>
                  <a:txBody>
                    <a:bodyPr/>
                    <a:lstStyle/>
                    <a:p>
                      <a:pPr>
                        <a:lnSpc>
                          <a:spcPct val="115000"/>
                        </a:lnSpc>
                      </a:pPr>
                      <a:endParaRPr lang="en-US" sz="1200">
                        <a:effectLst/>
                        <a:latin typeface="Calibri"/>
                      </a:endParaRPr>
                    </a:p>
                  </a:txBody>
                  <a:tcPr marL="68580" marR="68580" marT="0" marB="0" anchor="b"/>
                </a:tc>
                <a:extLst>
                  <a:ext uri="{0D108BD9-81ED-4DB2-BD59-A6C34878D82A}">
                    <a16:rowId xmlns:a16="http://schemas.microsoft.com/office/drawing/2014/main" val="10003"/>
                  </a:ext>
                </a:extLst>
              </a:tr>
              <a:tr h="210488">
                <a:tc>
                  <a:txBody>
                    <a:bodyPr/>
                    <a:lstStyle/>
                    <a:p>
                      <a:pPr marL="0" marR="0">
                        <a:lnSpc>
                          <a:spcPct val="115000"/>
                        </a:lnSpc>
                        <a:spcBef>
                          <a:spcPts val="0"/>
                        </a:spcBef>
                        <a:spcAft>
                          <a:spcPts val="0"/>
                        </a:spcAft>
                      </a:pPr>
                      <a:r>
                        <a:rPr lang="en-US" sz="1300" dirty="0" err="1">
                          <a:effectLst/>
                        </a:rPr>
                        <a:t>rRNA</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21,624,539</a:t>
                      </a:r>
                      <a:endParaRPr lang="en-US" sz="1200" dirty="0">
                        <a:effectLst/>
                        <a:latin typeface="Calibri"/>
                        <a:ea typeface="Calibri"/>
                        <a:cs typeface="Times New Roman"/>
                      </a:endParaRPr>
                    </a:p>
                  </a:txBody>
                  <a:tcPr marL="68580" marR="68580" marT="0" marB="0" anchor="b"/>
                </a:tc>
                <a:tc>
                  <a:txBody>
                    <a:bodyPr/>
                    <a:lstStyle/>
                    <a:p>
                      <a:pPr>
                        <a:lnSpc>
                          <a:spcPct val="115000"/>
                        </a:lnSpc>
                      </a:pPr>
                      <a:endParaRPr lang="en-US" sz="1200" dirty="0">
                        <a:effectLst/>
                        <a:latin typeface="Calibri"/>
                      </a:endParaRPr>
                    </a:p>
                  </a:txBody>
                  <a:tcPr marL="68580" marR="68580" marT="0" marB="0" anchor="b"/>
                </a:tc>
                <a:extLst>
                  <a:ext uri="{0D108BD9-81ED-4DB2-BD59-A6C34878D82A}">
                    <a16:rowId xmlns:a16="http://schemas.microsoft.com/office/drawing/2014/main" val="10004"/>
                  </a:ext>
                </a:extLst>
              </a:tr>
              <a:tr h="210488">
                <a:tc>
                  <a:txBody>
                    <a:bodyPr/>
                    <a:lstStyle/>
                    <a:p>
                      <a:pPr marL="0" marR="0">
                        <a:lnSpc>
                          <a:spcPct val="115000"/>
                        </a:lnSpc>
                        <a:spcBef>
                          <a:spcPts val="0"/>
                        </a:spcBef>
                        <a:spcAft>
                          <a:spcPts val="0"/>
                        </a:spcAft>
                      </a:pPr>
                      <a:r>
                        <a:rPr lang="en-US" sz="1300" dirty="0">
                          <a:effectLst/>
                        </a:rPr>
                        <a:t>Assigned</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171,783,433</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194,173</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5"/>
                  </a:ext>
                </a:extLst>
              </a:tr>
              <a:tr h="210488">
                <a:tc>
                  <a:txBody>
                    <a:bodyPr/>
                    <a:lstStyle/>
                    <a:p>
                      <a:pPr marL="0" marR="0" algn="r">
                        <a:lnSpc>
                          <a:spcPct val="115000"/>
                        </a:lnSpc>
                        <a:spcBef>
                          <a:spcPts val="0"/>
                        </a:spcBef>
                        <a:spcAft>
                          <a:spcPts val="0"/>
                        </a:spcAft>
                      </a:pPr>
                      <a:r>
                        <a:rPr lang="en-US" sz="1300" dirty="0">
                          <a:effectLst/>
                        </a:rPr>
                        <a:t>Eukaryotes</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141,024,961</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136,144</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6"/>
                  </a:ext>
                </a:extLst>
              </a:tr>
              <a:tr h="210488">
                <a:tc>
                  <a:txBody>
                    <a:bodyPr/>
                    <a:lstStyle/>
                    <a:p>
                      <a:pPr marL="0" marR="0" algn="r">
                        <a:lnSpc>
                          <a:spcPct val="115000"/>
                        </a:lnSpc>
                        <a:spcBef>
                          <a:spcPts val="0"/>
                        </a:spcBef>
                        <a:spcAft>
                          <a:spcPts val="0"/>
                        </a:spcAft>
                      </a:pPr>
                      <a:r>
                        <a:rPr lang="en-US" sz="1300" dirty="0">
                          <a:effectLst/>
                        </a:rPr>
                        <a:t>Bacteria</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28,424,075</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56,031</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7"/>
                  </a:ext>
                </a:extLst>
              </a:tr>
              <a:tr h="210488">
                <a:tc>
                  <a:txBody>
                    <a:bodyPr/>
                    <a:lstStyle/>
                    <a:p>
                      <a:pPr marL="0" marR="0" algn="r">
                        <a:lnSpc>
                          <a:spcPct val="115000"/>
                        </a:lnSpc>
                        <a:spcBef>
                          <a:spcPts val="0"/>
                        </a:spcBef>
                        <a:spcAft>
                          <a:spcPts val="0"/>
                        </a:spcAft>
                      </a:pPr>
                      <a:r>
                        <a:rPr lang="en-US" sz="1300" dirty="0" err="1">
                          <a:effectLst/>
                        </a:rPr>
                        <a:t>Archaea</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214,737</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245</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8"/>
                  </a:ext>
                </a:extLst>
              </a:tr>
              <a:tr h="210488">
                <a:tc>
                  <a:txBody>
                    <a:bodyPr/>
                    <a:lstStyle/>
                    <a:p>
                      <a:pPr marL="0" marR="0" algn="r">
                        <a:lnSpc>
                          <a:spcPct val="115000"/>
                        </a:lnSpc>
                        <a:spcBef>
                          <a:spcPts val="0"/>
                        </a:spcBef>
                        <a:spcAft>
                          <a:spcPts val="0"/>
                        </a:spcAft>
                      </a:pPr>
                      <a:r>
                        <a:rPr lang="en-US" sz="1300" dirty="0">
                          <a:effectLst/>
                        </a:rPr>
                        <a:t>Virus</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954,416</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1096</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9"/>
                  </a:ext>
                </a:extLst>
              </a:tr>
              <a:tr h="210488">
                <a:tc>
                  <a:txBody>
                    <a:bodyPr/>
                    <a:lstStyle/>
                    <a:p>
                      <a:pPr marL="0" marR="0" algn="r">
                        <a:lnSpc>
                          <a:spcPct val="115000"/>
                        </a:lnSpc>
                        <a:spcBef>
                          <a:spcPts val="0"/>
                        </a:spcBef>
                        <a:spcAft>
                          <a:spcPts val="0"/>
                        </a:spcAft>
                      </a:pPr>
                      <a:r>
                        <a:rPr lang="en-US" sz="1200" dirty="0">
                          <a:effectLst/>
                        </a:rPr>
                        <a:t>Unknown phylogeny</a:t>
                      </a:r>
                      <a:endParaRPr lang="en-US" sz="11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1,165,244</a:t>
                      </a:r>
                      <a:endParaRPr lang="en-US" sz="1200" dirty="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300" dirty="0">
                          <a:effectLst/>
                        </a:rPr>
                        <a:t>657</a:t>
                      </a:r>
                      <a:endParaRPr lang="en-US" sz="12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10"/>
                  </a:ext>
                </a:extLst>
              </a:tr>
            </a:tbl>
          </a:graphicData>
        </a:graphic>
      </p:graphicFrame>
      <p:sp>
        <p:nvSpPr>
          <p:cNvPr id="5" name="TextBox 4">
            <a:extLst>
              <a:ext uri="{FF2B5EF4-FFF2-40B4-BE49-F238E27FC236}">
                <a16:creationId xmlns:a16="http://schemas.microsoft.com/office/drawing/2014/main" id="{B9D3E6F5-5C5E-47C5-A6DE-2B40288A78C0}"/>
              </a:ext>
            </a:extLst>
          </p:cNvPr>
          <p:cNvSpPr txBox="1"/>
          <p:nvPr/>
        </p:nvSpPr>
        <p:spPr>
          <a:xfrm>
            <a:off x="0" y="0"/>
            <a:ext cx="9144000" cy="461963"/>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Sequencing and assembly summary</a:t>
            </a:r>
          </a:p>
        </p:txBody>
      </p:sp>
      <p:sp>
        <p:nvSpPr>
          <p:cNvPr id="14377" name="TextBox 7">
            <a:extLst>
              <a:ext uri="{FF2B5EF4-FFF2-40B4-BE49-F238E27FC236}">
                <a16:creationId xmlns:a16="http://schemas.microsoft.com/office/drawing/2014/main" id="{F314644F-D7E1-4A36-A025-F6BB25A6B451}"/>
              </a:ext>
            </a:extLst>
          </p:cNvPr>
          <p:cNvSpPr txBox="1">
            <a:spLocks noChangeArrowheads="1"/>
          </p:cNvSpPr>
          <p:nvPr/>
        </p:nvSpPr>
        <p:spPr bwMode="auto">
          <a:xfrm>
            <a:off x="6477000" y="1828800"/>
            <a:ext cx="1617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82% eukaryotic</a:t>
            </a:r>
          </a:p>
        </p:txBody>
      </p:sp>
      <p:sp>
        <p:nvSpPr>
          <p:cNvPr id="14378" name="TextBox 8">
            <a:extLst>
              <a:ext uri="{FF2B5EF4-FFF2-40B4-BE49-F238E27FC236}">
                <a16:creationId xmlns:a16="http://schemas.microsoft.com/office/drawing/2014/main" id="{4D078339-23F3-4C1A-B3AB-59F55DA8015B}"/>
              </a:ext>
            </a:extLst>
          </p:cNvPr>
          <p:cNvSpPr txBox="1">
            <a:spLocks noChangeArrowheads="1"/>
          </p:cNvSpPr>
          <p:nvPr/>
        </p:nvSpPr>
        <p:spPr bwMode="auto">
          <a:xfrm>
            <a:off x="6488113" y="2198688"/>
            <a:ext cx="1504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16% bacterial</a:t>
            </a:r>
          </a:p>
        </p:txBody>
      </p:sp>
      <p:sp>
        <p:nvSpPr>
          <p:cNvPr id="14379" name="TextBox 9">
            <a:extLst>
              <a:ext uri="{FF2B5EF4-FFF2-40B4-BE49-F238E27FC236}">
                <a16:creationId xmlns:a16="http://schemas.microsoft.com/office/drawing/2014/main" id="{49231488-A6F3-4E18-BE4B-001CED93CBE4}"/>
              </a:ext>
            </a:extLst>
          </p:cNvPr>
          <p:cNvSpPr txBox="1">
            <a:spLocks noChangeArrowheads="1"/>
          </p:cNvSpPr>
          <p:nvPr/>
        </p:nvSpPr>
        <p:spPr bwMode="auto">
          <a:xfrm>
            <a:off x="6508750" y="1524000"/>
            <a:ext cx="1722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Assigned Reads:</a:t>
            </a:r>
          </a:p>
        </p:txBody>
      </p:sp>
      <p:sp>
        <p:nvSpPr>
          <p:cNvPr id="14380" name="TextBox 10">
            <a:extLst>
              <a:ext uri="{FF2B5EF4-FFF2-40B4-BE49-F238E27FC236}">
                <a16:creationId xmlns:a16="http://schemas.microsoft.com/office/drawing/2014/main" id="{F7B30810-1560-4F3C-82AA-46C1C7ED0827}"/>
              </a:ext>
            </a:extLst>
          </p:cNvPr>
          <p:cNvSpPr txBox="1">
            <a:spLocks noChangeArrowheads="1"/>
          </p:cNvSpPr>
          <p:nvPr/>
        </p:nvSpPr>
        <p:spPr bwMode="auto">
          <a:xfrm>
            <a:off x="1752600" y="3578225"/>
            <a:ext cx="2047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Percent of trimmed reads</a:t>
            </a:r>
          </a:p>
        </p:txBody>
      </p:sp>
      <p:sp>
        <p:nvSpPr>
          <p:cNvPr id="14381" name="TextBox 11">
            <a:extLst>
              <a:ext uri="{FF2B5EF4-FFF2-40B4-BE49-F238E27FC236}">
                <a16:creationId xmlns:a16="http://schemas.microsoft.com/office/drawing/2014/main" id="{C50B5A3D-1030-44F3-A0E0-810545D0E5FF}"/>
              </a:ext>
            </a:extLst>
          </p:cNvPr>
          <p:cNvSpPr txBox="1">
            <a:spLocks noChangeArrowheads="1"/>
          </p:cNvSpPr>
          <p:nvPr/>
        </p:nvSpPr>
        <p:spPr bwMode="auto">
          <a:xfrm>
            <a:off x="2514600" y="450850"/>
            <a:ext cx="1670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Pooled libraries</a:t>
            </a:r>
          </a:p>
        </p:txBody>
      </p:sp>
      <p:sp>
        <p:nvSpPr>
          <p:cNvPr id="11" name="TextBox 3">
            <a:extLst>
              <a:ext uri="{FF2B5EF4-FFF2-40B4-BE49-F238E27FC236}">
                <a16:creationId xmlns:a16="http://schemas.microsoft.com/office/drawing/2014/main" id="{4603C5A3-08B8-4739-A23A-853FD794C0EB}"/>
              </a:ext>
            </a:extLst>
          </p:cNvPr>
          <p:cNvSpPr txBox="1">
            <a:spLocks noChangeArrowheads="1"/>
          </p:cNvSpPr>
          <p:nvPr/>
        </p:nvSpPr>
        <p:spPr bwMode="auto">
          <a:xfrm>
            <a:off x="6354651" y="6564868"/>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94625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a:extLst>
              <a:ext uri="{FF2B5EF4-FFF2-40B4-BE49-F238E27FC236}">
                <a16:creationId xmlns:a16="http://schemas.microsoft.com/office/drawing/2014/main" id="{2786AF48-4D30-4ACF-917B-DDBFFB28AE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9550" y="300038"/>
            <a:ext cx="61849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7F557CC-3A54-4D38-A8FE-B93170D99967}"/>
              </a:ext>
            </a:extLst>
          </p:cNvPr>
          <p:cNvSpPr txBox="1"/>
          <p:nvPr/>
        </p:nvSpPr>
        <p:spPr>
          <a:xfrm>
            <a:off x="0" y="11113"/>
            <a:ext cx="9144000" cy="461962"/>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Eukaryotic Taxonomic Composition</a:t>
            </a:r>
          </a:p>
        </p:txBody>
      </p:sp>
      <p:sp>
        <p:nvSpPr>
          <p:cNvPr id="15364" name="TextBox 3">
            <a:extLst>
              <a:ext uri="{FF2B5EF4-FFF2-40B4-BE49-F238E27FC236}">
                <a16:creationId xmlns:a16="http://schemas.microsoft.com/office/drawing/2014/main" id="{4AA7405F-74EE-4602-A9E0-8EB6A6D1DB87}"/>
              </a:ext>
            </a:extLst>
          </p:cNvPr>
          <p:cNvSpPr txBox="1">
            <a:spLocks noChangeArrowheads="1"/>
          </p:cNvSpPr>
          <p:nvPr/>
        </p:nvSpPr>
        <p:spPr bwMode="auto">
          <a:xfrm>
            <a:off x="6248400" y="6477000"/>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2556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13F227CF-300E-44E7-9B0B-B47F162B7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0"/>
            <a:ext cx="6019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7527C3D-0AE8-4CF9-90E8-20C25F9E93A7}"/>
              </a:ext>
            </a:extLst>
          </p:cNvPr>
          <p:cNvSpPr txBox="1"/>
          <p:nvPr/>
        </p:nvSpPr>
        <p:spPr>
          <a:xfrm>
            <a:off x="0" y="11113"/>
            <a:ext cx="9144000" cy="461962"/>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Eukaryotic taxonomic composition between treatments</a:t>
            </a:r>
          </a:p>
        </p:txBody>
      </p:sp>
      <p:sp>
        <p:nvSpPr>
          <p:cNvPr id="5" name="TextBox 3">
            <a:extLst>
              <a:ext uri="{FF2B5EF4-FFF2-40B4-BE49-F238E27FC236}">
                <a16:creationId xmlns:a16="http://schemas.microsoft.com/office/drawing/2014/main" id="{4B6D33E6-2370-4C5C-8305-E133C29C7079}"/>
              </a:ext>
            </a:extLst>
          </p:cNvPr>
          <p:cNvSpPr txBox="1">
            <a:spLocks noChangeArrowheads="1"/>
          </p:cNvSpPr>
          <p:nvPr/>
        </p:nvSpPr>
        <p:spPr bwMode="auto">
          <a:xfrm>
            <a:off x="6248400" y="6477000"/>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61789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Fig1_Sci">
            <a:extLst>
              <a:ext uri="{FF2B5EF4-FFF2-40B4-BE49-F238E27FC236}">
                <a16:creationId xmlns:a16="http://schemas.microsoft.com/office/drawing/2014/main" id="{494A4FF0-5913-4393-95D2-7A89A939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853"/>
          <a:stretch>
            <a:fillRect/>
          </a:stretch>
        </p:blipFill>
        <p:spPr bwMode="auto">
          <a:xfrm>
            <a:off x="228600" y="685800"/>
            <a:ext cx="487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12F985B4-39ED-41E9-BACD-3D2A92D1634E}"/>
              </a:ext>
            </a:extLst>
          </p:cNvPr>
          <p:cNvSpPr txBox="1"/>
          <p:nvPr/>
        </p:nvSpPr>
        <p:spPr>
          <a:xfrm>
            <a:off x="5334000" y="4343400"/>
            <a:ext cx="3711575" cy="2246313"/>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Fragilariopsis</a:t>
            </a:r>
            <a:r>
              <a:rPr kumimoji="0" lang="en-US" sz="20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dominated diatom community, no significant differences: Transcriptome differences reflect changes in gene expression levels within the community, NOT community composition changes</a:t>
            </a:r>
            <a:endParaRPr kumimoji="0" lang="en-US" sz="2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7412" name="Picture 3">
            <a:extLst>
              <a:ext uri="{FF2B5EF4-FFF2-40B4-BE49-F238E27FC236}">
                <a16:creationId xmlns:a16="http://schemas.microsoft.com/office/drawing/2014/main" id="{9D15DC75-7E49-4124-8ECA-AC899C0F9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914400"/>
            <a:ext cx="294957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76179FA-DD0C-45DE-8105-A6377C615FC3}"/>
              </a:ext>
            </a:extLst>
          </p:cNvPr>
          <p:cNvSpPr txBox="1"/>
          <p:nvPr/>
        </p:nvSpPr>
        <p:spPr>
          <a:xfrm>
            <a:off x="0" y="4763"/>
            <a:ext cx="9144000" cy="522287"/>
          </a:xfrm>
          <a:prstGeom prst="rect">
            <a:avLst/>
          </a:prstGeom>
          <a:solidFill>
            <a:schemeClr val="accent1">
              <a:lumMod val="20000"/>
              <a:lumOff val="80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Community contributions to mRNA pool</a:t>
            </a:r>
          </a:p>
        </p:txBody>
      </p:sp>
      <p:sp>
        <p:nvSpPr>
          <p:cNvPr id="7" name="TextBox 3">
            <a:extLst>
              <a:ext uri="{FF2B5EF4-FFF2-40B4-BE49-F238E27FC236}">
                <a16:creationId xmlns:a16="http://schemas.microsoft.com/office/drawing/2014/main" id="{1B4D77B1-EDA2-43F1-8857-CBCC96E9EF45}"/>
              </a:ext>
            </a:extLst>
          </p:cNvPr>
          <p:cNvSpPr txBox="1">
            <a:spLocks noChangeArrowheads="1"/>
          </p:cNvSpPr>
          <p:nvPr/>
        </p:nvSpPr>
        <p:spPr bwMode="auto">
          <a:xfrm>
            <a:off x="0" y="6483905"/>
            <a:ext cx="2874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Bertrand et al., PNAS </a:t>
            </a:r>
            <a:r>
              <a:rPr lang="en-US" altLang="en-US" b="1" i="1" dirty="0">
                <a:solidFill>
                  <a:prstClr val="black"/>
                </a:solidFill>
                <a:cs typeface="Arial" panose="020B0604020202020204" pitchFamily="34" charset="0"/>
              </a:rPr>
              <a:t>(2015)</a:t>
            </a:r>
            <a:endParaRPr kumimoji="0" lang="en-US" altLang="en-US" sz="18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1430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342900"/>
            <a:ext cx="84391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0" y="0"/>
            <a:ext cx="9144000" cy="365125"/>
          </a:xfrm>
          <a:prstGeom prst="rect">
            <a:avLst/>
          </a:prstGeom>
          <a:solidFill>
            <a:schemeClr val="bg1">
              <a:lumMod val="95000"/>
            </a:schemeClr>
          </a:solid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 name="TextBox 1"/>
          <p:cNvSpPr txBox="1"/>
          <p:nvPr/>
        </p:nvSpPr>
        <p:spPr>
          <a:xfrm>
            <a:off x="685800" y="2166640"/>
            <a:ext cx="7772400" cy="4462760"/>
          </a:xfrm>
          <a:prstGeom prst="rect">
            <a:avLst/>
          </a:prstGeom>
          <a:solidFill>
            <a:schemeClr val="bg1">
              <a:lumMod val="95000"/>
            </a:schemeClr>
          </a:solid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charset="0"/>
                <a:ea typeface="+mn-ea"/>
                <a:cs typeface="Arial" charset="0"/>
              </a:rPr>
              <a:t>Transcripts encoding proteins that manage Fe and B12 starvation are repressed 24 </a:t>
            </a:r>
            <a:r>
              <a:rPr kumimoji="0" lang="en-US" sz="1800" b="0" i="1" u="none" strike="noStrike" kern="1200" cap="none" spc="0" normalizeH="0" baseline="0" noProof="0" dirty="0" err="1">
                <a:ln>
                  <a:noFill/>
                </a:ln>
                <a:solidFill>
                  <a:prstClr val="black"/>
                </a:solidFill>
                <a:effectLst/>
                <a:uLnTx/>
                <a:uFillTx/>
                <a:latin typeface="Arial" charset="0"/>
                <a:ea typeface="+mn-ea"/>
                <a:cs typeface="Arial" charset="0"/>
              </a:rPr>
              <a:t>hrs</a:t>
            </a:r>
            <a:r>
              <a:rPr kumimoji="0" lang="en-US" sz="1800" b="0" i="1" u="none" strike="noStrike" kern="1200" cap="none" spc="0" normalizeH="0" baseline="0" noProof="0" dirty="0">
                <a:ln>
                  <a:noFill/>
                </a:ln>
                <a:solidFill>
                  <a:prstClr val="black"/>
                </a:solidFill>
                <a:effectLst/>
                <a:uLnTx/>
                <a:uFillTx/>
                <a:latin typeface="Arial" charset="0"/>
                <a:ea typeface="+mn-ea"/>
                <a:cs typeface="Arial" charset="0"/>
              </a:rPr>
              <a:t> after Fe or B12 addition </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sng"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sng" strike="noStrike" kern="1200" cap="none" spc="0" normalizeH="0" baseline="0" noProof="0" dirty="0">
                <a:ln>
                  <a:noFill/>
                </a:ln>
                <a:solidFill>
                  <a:prstClr val="black"/>
                </a:solidFill>
                <a:effectLst/>
                <a:uLnTx/>
                <a:uFillTx/>
                <a:latin typeface="Arial" charset="0"/>
                <a:ea typeface="+mn-ea"/>
                <a:cs typeface="Arial" charset="0"/>
              </a:rPr>
              <a:t>Control</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sng" strike="noStrike" kern="1200" cap="none" spc="0" normalizeH="0" baseline="0" noProof="0" dirty="0">
                <a:ln>
                  <a:noFill/>
                </a:ln>
                <a:solidFill>
                  <a:prstClr val="black"/>
                </a:solidFill>
                <a:effectLst/>
                <a:uLnTx/>
                <a:uFillTx/>
                <a:latin typeface="Arial" charset="0"/>
                <a:ea typeface="+mn-ea"/>
                <a:cs typeface="Arial" charset="0"/>
              </a:rPr>
              <a:t>Fe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ISIP2A	 2 ± 7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7</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3 ±2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6</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sng" strike="noStrike" kern="1200" cap="none" spc="0" normalizeH="0" baseline="0" noProof="0" dirty="0">
                <a:ln>
                  <a:noFill/>
                </a:ln>
                <a:solidFill>
                  <a:prstClr val="black"/>
                </a:solidFill>
                <a:effectLst/>
                <a:uLnTx/>
                <a:uFillTx/>
                <a:latin typeface="Arial" charset="0"/>
                <a:ea typeface="+mn-ea"/>
                <a:cs typeface="Arial" charset="0"/>
              </a:rPr>
              <a:t>Control</a:t>
            </a: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800" b="1" i="1" u="sng" strike="noStrike" kern="1200" cap="none" spc="0" normalizeH="0" baseline="0" noProof="0" dirty="0">
                <a:ln>
                  <a:noFill/>
                </a:ln>
                <a:solidFill>
                  <a:prstClr val="black"/>
                </a:solidFill>
                <a:effectLst/>
                <a:uLnTx/>
                <a:uFillTx/>
                <a:latin typeface="Arial" charset="0"/>
                <a:ea typeface="+mn-ea"/>
                <a:cs typeface="Arial" charset="0"/>
              </a:rPr>
              <a:t>B12 </a:t>
            </a:r>
            <a:endParaRPr kumimoji="0" lang="en-US" sz="1800" b="0" i="0" u="sng"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sng"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CBA1      9 ± 4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7</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2 ± 0.4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7</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MetE</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3 ± 1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8</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6 ± 0.4 x 10</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6</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copies L</a:t>
            </a:r>
            <a:r>
              <a:rPr kumimoji="0" lang="en-US" sz="1800" b="0" i="0" u="none" strike="noStrike" kern="1200" cap="none" spc="0" normalizeH="0" baseline="30000" noProof="0" dirty="0">
                <a:ln>
                  <a:noFill/>
                </a:ln>
                <a:solidFill>
                  <a:prstClr val="black"/>
                </a:solidFill>
                <a:effectLst/>
                <a:uLnTx/>
                <a:uFillTx/>
                <a:latin typeface="Arial" charset="0"/>
                <a:ea typeface="+mn-ea"/>
                <a:cs typeface="Arial" charset="0"/>
              </a:rPr>
              <a:t>-1</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Arial" charset="0"/>
              </a:rPr>
              <a:t>Relatively high expression of these two genes in </a:t>
            </a:r>
            <a:r>
              <a:rPr kumimoji="0" lang="en-US" sz="1600" b="0" i="0" u="none" strike="noStrike" kern="1200" cap="none" spc="0" normalizeH="0" baseline="0" noProof="0" dirty="0" err="1">
                <a:ln>
                  <a:noFill/>
                </a:ln>
                <a:solidFill>
                  <a:prstClr val="black"/>
                </a:solidFill>
                <a:effectLst/>
                <a:uLnTx/>
                <a:uFillTx/>
                <a:latin typeface="Arial" charset="0"/>
                <a:ea typeface="+mn-ea"/>
                <a:cs typeface="Arial" charset="0"/>
              </a:rPr>
              <a:t>unamended</a:t>
            </a:r>
            <a:r>
              <a:rPr kumimoji="0" lang="en-US" sz="1600" b="0" i="0" u="none" strike="noStrike" kern="1200" cap="none" spc="0" normalizeH="0" baseline="0" noProof="0" dirty="0">
                <a:ln>
                  <a:noFill/>
                </a:ln>
                <a:solidFill>
                  <a:prstClr val="black"/>
                </a:solidFill>
                <a:effectLst/>
                <a:uLnTx/>
                <a:uFillTx/>
                <a:latin typeface="Arial" charset="0"/>
                <a:ea typeface="+mn-ea"/>
                <a:cs typeface="Arial" charset="0"/>
              </a:rPr>
              <a:t> control samples suggests cobalamin stress in the natural community</a:t>
            </a:r>
          </a:p>
        </p:txBody>
      </p:sp>
      <p:sp>
        <p:nvSpPr>
          <p:cNvPr id="144389" name="Rectangle 4"/>
          <p:cNvSpPr>
            <a:spLocks noChangeArrowheads="1"/>
          </p:cNvSpPr>
          <p:nvPr/>
        </p:nvSpPr>
        <p:spPr bwMode="auto">
          <a:xfrm>
            <a:off x="-219075" y="9525"/>
            <a:ext cx="960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Arial" charset="0"/>
                <a:ea typeface="+mn-ea"/>
                <a:cs typeface="Arial" charset="0"/>
              </a:rPr>
              <a:t>Global View: </a:t>
            </a:r>
            <a:r>
              <a:rPr kumimoji="0" lang="en-US" altLang="en-US" sz="1400" b="1" i="1" u="none" strike="noStrike" kern="1200" cap="none" spc="0" normalizeH="0" baseline="0" noProof="0">
                <a:ln>
                  <a:noFill/>
                </a:ln>
                <a:solidFill>
                  <a:prstClr val="black"/>
                </a:solidFill>
                <a:effectLst/>
                <a:uLnTx/>
                <a:uFillTx/>
                <a:latin typeface="Arial" charset="0"/>
                <a:ea typeface="+mn-ea"/>
                <a:cs typeface="Arial" charset="0"/>
              </a:rPr>
              <a:t>Differential Transcript Abundance Patterns in Diatoms 24 h After Micronutrient Addition </a:t>
            </a:r>
          </a:p>
        </p:txBody>
      </p:sp>
      <p:sp>
        <p:nvSpPr>
          <p:cNvPr id="144390" name="TextBox 5"/>
          <p:cNvSpPr txBox="1">
            <a:spLocks noChangeArrowheads="1"/>
          </p:cNvSpPr>
          <p:nvPr/>
        </p:nvSpPr>
        <p:spPr bwMode="auto">
          <a:xfrm>
            <a:off x="-57763" y="6610062"/>
            <a:ext cx="2504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Arial" charset="0"/>
                <a:ea typeface="+mn-ea"/>
                <a:cs typeface="Arial" charset="0"/>
              </a:rPr>
              <a:t>Bertrand et al. PNAS (2015)</a:t>
            </a:r>
          </a:p>
        </p:txBody>
      </p:sp>
      <p:pic>
        <p:nvPicPr>
          <p:cNvPr id="5" name="Picture 4">
            <a:extLst>
              <a:ext uri="{FF2B5EF4-FFF2-40B4-BE49-F238E27FC236}">
                <a16:creationId xmlns:a16="http://schemas.microsoft.com/office/drawing/2014/main" id="{E0934DAD-5781-4B87-8468-5BF1CC772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297" y="1"/>
            <a:ext cx="2166640" cy="2166640"/>
          </a:xfrm>
          <a:prstGeom prst="rect">
            <a:avLst/>
          </a:prstGeom>
        </p:spPr>
      </p:pic>
    </p:spTree>
    <p:extLst>
      <p:ext uri="{BB962C8B-B14F-4D97-AF65-F5344CB8AC3E}">
        <p14:creationId xmlns:p14="http://schemas.microsoft.com/office/powerpoint/2010/main" val="15366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p:cNvPicPr>
            <a:picLocks noChangeAspect="1" noChangeArrowheads="1"/>
          </p:cNvPicPr>
          <p:nvPr/>
        </p:nvPicPr>
        <p:blipFill>
          <a:blip r:embed="rId2">
            <a:lum bright="48000" contrast="-48000"/>
            <a:extLst>
              <a:ext uri="{28A0092B-C50C-407E-A947-70E740481C1C}">
                <a14:useLocalDpi xmlns:a14="http://schemas.microsoft.com/office/drawing/2010/main" val="0"/>
              </a:ext>
            </a:extLst>
          </a:blip>
          <a:srcRect t="18340" b="62357"/>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a:xfrm>
            <a:off x="3394075" y="3073400"/>
            <a:ext cx="5561013" cy="1054100"/>
          </a:xfrm>
          <a:prstGeom prst="ellipse">
            <a:avLst/>
          </a:prstGeom>
          <a:solidFill>
            <a:srgbClr val="00B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b="1" dirty="0">
              <a:solidFill>
                <a:srgbClr val="00B050"/>
              </a:solidFill>
            </a:endParaRPr>
          </a:p>
        </p:txBody>
      </p:sp>
      <p:sp>
        <p:nvSpPr>
          <p:cNvPr id="7" name="Oval 6"/>
          <p:cNvSpPr/>
          <p:nvPr/>
        </p:nvSpPr>
        <p:spPr>
          <a:xfrm>
            <a:off x="381000" y="4572000"/>
            <a:ext cx="6019800" cy="1447800"/>
          </a:xfrm>
          <a:prstGeom prst="ellipse">
            <a:avLst/>
          </a:prstGeom>
          <a:solidFill>
            <a:srgbClr val="FFC000">
              <a:alpha val="4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b="1" dirty="0">
              <a:solidFill>
                <a:prstClr val="white"/>
              </a:solidFill>
            </a:endParaRPr>
          </a:p>
        </p:txBody>
      </p:sp>
      <p:sp>
        <p:nvSpPr>
          <p:cNvPr id="5" name="Oval 4"/>
          <p:cNvSpPr/>
          <p:nvPr/>
        </p:nvSpPr>
        <p:spPr>
          <a:xfrm>
            <a:off x="258763" y="990600"/>
            <a:ext cx="5151437" cy="1676400"/>
          </a:xfrm>
          <a:prstGeom prst="ellipse">
            <a:avLst/>
          </a:prstGeom>
          <a:solidFill>
            <a:schemeClr val="tx2">
              <a:lumMod val="60000"/>
              <a:lumOff val="40000"/>
              <a:alpha val="2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b="1" dirty="0">
              <a:solidFill>
                <a:prstClr val="white"/>
              </a:solidFill>
            </a:endParaRPr>
          </a:p>
        </p:txBody>
      </p:sp>
      <p:sp>
        <p:nvSpPr>
          <p:cNvPr id="87046" name="TextBox 3"/>
          <p:cNvSpPr txBox="1">
            <a:spLocks noChangeArrowheads="1"/>
          </p:cNvSpPr>
          <p:nvPr/>
        </p:nvSpPr>
        <p:spPr bwMode="auto">
          <a:xfrm>
            <a:off x="152400" y="1311275"/>
            <a:ext cx="53070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ltLang="en-US" sz="2400" b="1" u="sng">
                <a:solidFill>
                  <a:prstClr val="black"/>
                </a:solidFill>
                <a:latin typeface="MS Reference Sans Serif" pitchFamily="34" charset="0"/>
              </a:rPr>
              <a:t>Wet Lab Functional Genomics</a:t>
            </a:r>
          </a:p>
          <a:p>
            <a:pPr algn="ctr" eaLnBrk="1" fontAlgn="base" hangingPunct="1">
              <a:spcBef>
                <a:spcPct val="0"/>
              </a:spcBef>
              <a:spcAft>
                <a:spcPct val="0"/>
              </a:spcAft>
            </a:pPr>
            <a:r>
              <a:rPr lang="en-US" altLang="en-US" sz="1400" b="1">
                <a:solidFill>
                  <a:prstClr val="black"/>
                </a:solidFill>
                <a:latin typeface="MS Reference Sans Serif" pitchFamily="34" charset="0"/>
              </a:rPr>
              <a:t>(</a:t>
            </a:r>
            <a:r>
              <a:rPr lang="en-US" altLang="en-US" sz="1400" b="1" i="1">
                <a:solidFill>
                  <a:prstClr val="black"/>
                </a:solidFill>
                <a:latin typeface="MS Reference Sans Serif" pitchFamily="34" charset="0"/>
              </a:rPr>
              <a:t>Reverse/Forward Genetics, Physiology, Biochemistry, Transcriptomics , ChIP-Seq, Laboratory Evolution, Epigenetics</a:t>
            </a:r>
            <a:r>
              <a:rPr lang="en-US" altLang="en-US" sz="1400" b="1">
                <a:solidFill>
                  <a:prstClr val="black"/>
                </a:solidFill>
                <a:latin typeface="MS Reference Sans Serif" pitchFamily="34" charset="0"/>
              </a:rPr>
              <a:t>)</a:t>
            </a:r>
          </a:p>
        </p:txBody>
      </p:sp>
      <p:sp>
        <p:nvSpPr>
          <p:cNvPr id="87047" name="TextBox 5"/>
          <p:cNvSpPr txBox="1">
            <a:spLocks noChangeArrowheads="1"/>
          </p:cNvSpPr>
          <p:nvPr/>
        </p:nvSpPr>
        <p:spPr bwMode="auto">
          <a:xfrm>
            <a:off x="3200400" y="3338513"/>
            <a:ext cx="5943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ltLang="en-US" sz="2400" b="1">
                <a:solidFill>
                  <a:prstClr val="black"/>
                </a:solidFill>
                <a:latin typeface="MS Reference Sans Serif" pitchFamily="34" charset="0"/>
              </a:rPr>
              <a:t>Computational Biology/Informatics</a:t>
            </a:r>
            <a:endParaRPr lang="en-US" altLang="en-US" sz="1400" b="1">
              <a:solidFill>
                <a:prstClr val="black"/>
              </a:solidFill>
              <a:latin typeface="MS Reference Sans Serif" pitchFamily="34" charset="0"/>
            </a:endParaRPr>
          </a:p>
          <a:p>
            <a:pPr algn="ctr" eaLnBrk="1" fontAlgn="base" hangingPunct="1">
              <a:spcBef>
                <a:spcPct val="0"/>
              </a:spcBef>
              <a:spcAft>
                <a:spcPct val="0"/>
              </a:spcAft>
            </a:pPr>
            <a:endParaRPr lang="en-US" altLang="en-US" sz="2400" b="1">
              <a:solidFill>
                <a:prstClr val="black"/>
              </a:solidFill>
              <a:latin typeface="MS Reference Sans Serif" pitchFamily="34" charset="0"/>
            </a:endParaRPr>
          </a:p>
        </p:txBody>
      </p:sp>
      <p:sp>
        <p:nvSpPr>
          <p:cNvPr id="87048" name="TextBox 3"/>
          <p:cNvSpPr txBox="1">
            <a:spLocks noChangeArrowheads="1"/>
          </p:cNvSpPr>
          <p:nvPr/>
        </p:nvSpPr>
        <p:spPr bwMode="auto">
          <a:xfrm>
            <a:off x="392113" y="4708525"/>
            <a:ext cx="58562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ltLang="en-US" sz="2400" b="1" u="sng" dirty="0">
                <a:solidFill>
                  <a:prstClr val="black"/>
                </a:solidFill>
                <a:latin typeface="MS Reference Sans Serif" pitchFamily="34" charset="0"/>
              </a:rPr>
              <a:t>Field Studies</a:t>
            </a:r>
          </a:p>
          <a:p>
            <a:pPr algn="ctr" eaLnBrk="1" fontAlgn="base" hangingPunct="1">
              <a:spcBef>
                <a:spcPct val="0"/>
              </a:spcBef>
              <a:spcAft>
                <a:spcPct val="0"/>
              </a:spcAft>
            </a:pPr>
            <a:r>
              <a:rPr lang="en-US" altLang="en-US" sz="1400" b="1" dirty="0">
                <a:solidFill>
                  <a:prstClr val="black"/>
                </a:solidFill>
                <a:latin typeface="MS Reference Sans Serif" pitchFamily="34" charset="0"/>
              </a:rPr>
              <a:t>(</a:t>
            </a:r>
            <a:r>
              <a:rPr lang="en-US" altLang="en-US" sz="1400" b="1" i="1" dirty="0">
                <a:solidFill>
                  <a:prstClr val="black"/>
                </a:solidFill>
                <a:latin typeface="MS Reference Sans Serif" pitchFamily="34" charset="0"/>
              </a:rPr>
              <a:t>Distribution, Diversity, Metabolic Activity of Marine Microbes, Upwelling, Sub-Tropical Gyres</a:t>
            </a:r>
            <a:r>
              <a:rPr lang="en-US" altLang="en-US" sz="1400" b="1" dirty="0">
                <a:solidFill>
                  <a:prstClr val="black"/>
                </a:solidFill>
                <a:latin typeface="MS Reference Sans Serif" pitchFamily="34" charset="0"/>
              </a:rPr>
              <a:t>, </a:t>
            </a:r>
            <a:r>
              <a:rPr lang="en-US" altLang="en-US" sz="1400" b="1" i="1" dirty="0">
                <a:solidFill>
                  <a:prstClr val="black"/>
                </a:solidFill>
                <a:latin typeface="MS Reference Sans Serif" pitchFamily="34" charset="0"/>
              </a:rPr>
              <a:t>Polar Environments, Gulf of Mexico, California Current</a:t>
            </a:r>
            <a:r>
              <a:rPr lang="en-US" altLang="en-US" sz="1400" b="1" dirty="0">
                <a:solidFill>
                  <a:prstClr val="black"/>
                </a:solidFill>
                <a:latin typeface="MS Reference Sans Serif" pitchFamily="34" charset="0"/>
              </a:rPr>
              <a:t>)</a:t>
            </a:r>
          </a:p>
        </p:txBody>
      </p:sp>
      <p:sp>
        <p:nvSpPr>
          <p:cNvPr id="87049" name="TextBox 8"/>
          <p:cNvSpPr txBox="1">
            <a:spLocks noChangeArrowheads="1"/>
          </p:cNvSpPr>
          <p:nvPr/>
        </p:nvSpPr>
        <p:spPr bwMode="auto">
          <a:xfrm>
            <a:off x="533400" y="26988"/>
            <a:ext cx="815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ltLang="en-US" b="1">
                <a:solidFill>
                  <a:prstClr val="black"/>
                </a:solidFill>
                <a:latin typeface="MS Reference Sans Serif" pitchFamily="34" charset="0"/>
              </a:rPr>
              <a:t>Allen Laboratory</a:t>
            </a:r>
          </a:p>
          <a:p>
            <a:pPr algn="ctr" eaLnBrk="1" fontAlgn="base" hangingPunct="1">
              <a:spcBef>
                <a:spcPct val="0"/>
              </a:spcBef>
              <a:spcAft>
                <a:spcPct val="0"/>
              </a:spcAft>
            </a:pPr>
            <a:r>
              <a:rPr lang="en-US" altLang="en-US" b="1">
                <a:solidFill>
                  <a:prstClr val="black"/>
                </a:solidFill>
                <a:latin typeface="MS Reference Sans Serif" pitchFamily="34" charset="0"/>
              </a:rPr>
              <a:t> (Ecophyisoloy and Evolutionary Genomics of Phytoplankton)</a:t>
            </a:r>
          </a:p>
        </p:txBody>
      </p:sp>
      <p:cxnSp>
        <p:nvCxnSpPr>
          <p:cNvPr id="15" name="Straight Arrow Connector 14"/>
          <p:cNvCxnSpPr/>
          <p:nvPr/>
        </p:nvCxnSpPr>
        <p:spPr>
          <a:xfrm>
            <a:off x="1066800" y="2735263"/>
            <a:ext cx="0" cy="1828800"/>
          </a:xfrm>
          <a:prstGeom prst="straightConnector1">
            <a:avLst/>
          </a:prstGeom>
          <a:ln w="539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19400" y="3760788"/>
            <a:ext cx="457200" cy="685800"/>
          </a:xfrm>
          <a:prstGeom prst="straightConnector1">
            <a:avLst/>
          </a:prstGeom>
          <a:ln w="539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819400" y="2819400"/>
            <a:ext cx="457200" cy="685800"/>
          </a:xfrm>
          <a:prstGeom prst="straightConnector1">
            <a:avLst/>
          </a:prstGeom>
          <a:ln w="539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87053" name="Picture 1"/>
          <p:cNvPicPr>
            <a:picLocks noChangeAspect="1" noChangeArrowheads="1"/>
          </p:cNvPicPr>
          <p:nvPr/>
        </p:nvPicPr>
        <p:blipFill>
          <a:blip r:embed="rId2">
            <a:lum bright="48000" contrast="-48000"/>
            <a:extLst>
              <a:ext uri="{28A0092B-C50C-407E-A947-70E740481C1C}">
                <a14:useLocalDpi xmlns:a14="http://schemas.microsoft.com/office/drawing/2010/main" val="0"/>
              </a:ext>
            </a:extLst>
          </a:blip>
          <a:srcRect t="18340" b="62357"/>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82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a:extLst>
              <a:ext uri="{FF2B5EF4-FFF2-40B4-BE49-F238E27FC236}">
                <a16:creationId xmlns:a16="http://schemas.microsoft.com/office/drawing/2014/main" id="{7EC196B0-F314-4ED9-A876-0E0A353CE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7848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BE03139-1499-4294-9A61-3A28FDD59148}"/>
              </a:ext>
            </a:extLst>
          </p:cNvPr>
          <p:cNvSpPr/>
          <p:nvPr/>
        </p:nvSpPr>
        <p:spPr>
          <a:xfrm>
            <a:off x="0" y="533400"/>
            <a:ext cx="9067800" cy="677863"/>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Many ORFs showed at least 99% similarity to sequences from the </a:t>
            </a:r>
            <a:r>
              <a:rPr kumimoji="0" lang="en-US" sz="19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Oceanospirillaceae</a:t>
            </a:r>
            <a:r>
              <a:rPr kumimoji="0" lang="en-US" sz="19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ASP10-02a population</a:t>
            </a:r>
          </a:p>
        </p:txBody>
      </p:sp>
      <p:sp>
        <p:nvSpPr>
          <p:cNvPr id="4" name="Rectangle 3">
            <a:extLst>
              <a:ext uri="{FF2B5EF4-FFF2-40B4-BE49-F238E27FC236}">
                <a16:creationId xmlns:a16="http://schemas.microsoft.com/office/drawing/2014/main" id="{C551E48E-0C0F-4CE7-BB94-4BE712F2F7D0}"/>
              </a:ext>
            </a:extLst>
          </p:cNvPr>
          <p:cNvSpPr/>
          <p:nvPr/>
        </p:nvSpPr>
        <p:spPr>
          <a:xfrm>
            <a:off x="2209800" y="57150"/>
            <a:ext cx="4951413" cy="400050"/>
          </a:xfrm>
          <a:prstGeom prst="rect">
            <a:avLst/>
          </a:prstGeom>
          <a:solidFill>
            <a:schemeClr val="bg1">
              <a:lumMod val="95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Cobalamin biosynthesis and uptake pathway</a:t>
            </a:r>
          </a:p>
        </p:txBody>
      </p:sp>
      <p:sp>
        <p:nvSpPr>
          <p:cNvPr id="5" name="TextBox 4">
            <a:extLst>
              <a:ext uri="{FF2B5EF4-FFF2-40B4-BE49-F238E27FC236}">
                <a16:creationId xmlns:a16="http://schemas.microsoft.com/office/drawing/2014/main" id="{3790FBCE-F4B4-47DA-9FA4-44F47240EEF5}"/>
              </a:ext>
            </a:extLst>
          </p:cNvPr>
          <p:cNvSpPr txBox="1"/>
          <p:nvPr/>
        </p:nvSpPr>
        <p:spPr>
          <a:xfrm>
            <a:off x="76200" y="1295400"/>
            <a:ext cx="8915400" cy="1062038"/>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Reads mapping to the </a:t>
            </a:r>
            <a:r>
              <a:rPr kumimoji="0" lang="en-US" sz="1600" b="0"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Oceanospirillaceae</a:t>
            </a: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ASP10-02a  </a:t>
            </a:r>
            <a:r>
              <a:rPr kumimoji="0" lang="en-US" sz="16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metagenomic</a:t>
            </a: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assembly represent 70% of 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reads mapping to the cobalamin biosynthesis pathway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(ASP10-02a assembly  from Southern Ocean polynya community courtesy of Anton Post and Tom Delmont)</a:t>
            </a:r>
          </a:p>
        </p:txBody>
      </p:sp>
      <p:sp>
        <p:nvSpPr>
          <p:cNvPr id="7" name="TextBox 5">
            <a:extLst>
              <a:ext uri="{FF2B5EF4-FFF2-40B4-BE49-F238E27FC236}">
                <a16:creationId xmlns:a16="http://schemas.microsoft.com/office/drawing/2014/main" id="{6AE7DDE8-F495-44F2-8A10-E3AAE9E50DBF}"/>
              </a:ext>
            </a:extLst>
          </p:cNvPr>
          <p:cNvSpPr txBox="1">
            <a:spLocks noChangeArrowheads="1"/>
          </p:cNvSpPr>
          <p:nvPr/>
        </p:nvSpPr>
        <p:spPr bwMode="auto">
          <a:xfrm>
            <a:off x="-57763" y="6610062"/>
            <a:ext cx="2504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Arial" charset="0"/>
                <a:ea typeface="+mn-ea"/>
                <a:cs typeface="Arial" charset="0"/>
              </a:rPr>
              <a:t>Bertrand et al. PNAS (2015)</a:t>
            </a:r>
          </a:p>
        </p:txBody>
      </p:sp>
    </p:spTree>
    <p:extLst>
      <p:ext uri="{BB962C8B-B14F-4D97-AF65-F5344CB8AC3E}">
        <p14:creationId xmlns:p14="http://schemas.microsoft.com/office/powerpoint/2010/main" val="1724116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a:extLst>
              <a:ext uri="{FF2B5EF4-FFF2-40B4-BE49-F238E27FC236}">
                <a16:creationId xmlns:a16="http://schemas.microsoft.com/office/drawing/2014/main" id="{41F6D18B-1535-4024-8F6A-830A43A92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744538"/>
            <a:ext cx="5867400" cy="611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01B38C4-D9F6-4979-AF11-94E59E452D97}"/>
              </a:ext>
            </a:extLst>
          </p:cNvPr>
          <p:cNvSpPr/>
          <p:nvPr/>
        </p:nvSpPr>
        <p:spPr>
          <a:xfrm>
            <a:off x="38100" y="0"/>
            <a:ext cx="9144000" cy="692150"/>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Abundant ORFs assigned to </a:t>
            </a:r>
            <a:r>
              <a:rPr kumimoji="0" lang="en-US" sz="20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Methylophaga</a:t>
            </a:r>
            <a:r>
              <a:rPr kumimoji="0" lang="en-US" sz="20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20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sp.</a:t>
            </a:r>
            <a:r>
              <a:rPr kumimoji="0" lang="en-US" sz="19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 dominant, cobalamin-consuming bacterial group; possible connections to cobalamin and Fe responsive ORFs)</a:t>
            </a:r>
          </a:p>
        </p:txBody>
      </p:sp>
      <p:sp>
        <p:nvSpPr>
          <p:cNvPr id="5" name="Rectangle 4">
            <a:extLst>
              <a:ext uri="{FF2B5EF4-FFF2-40B4-BE49-F238E27FC236}">
                <a16:creationId xmlns:a16="http://schemas.microsoft.com/office/drawing/2014/main" id="{C9DC9C11-995E-4ECE-ABA4-099BD89FD153}"/>
              </a:ext>
            </a:extLst>
          </p:cNvPr>
          <p:cNvSpPr/>
          <p:nvPr/>
        </p:nvSpPr>
        <p:spPr>
          <a:xfrm>
            <a:off x="76200" y="3733800"/>
            <a:ext cx="8915400" cy="1970088"/>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Methanol is a ubiquitous, abundant phytoplankton waste product. This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gammaproteobacterial</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group uses the ribulose monophosphate pathway for C1 compound assimilation to  couple increased phytoplankton growth, via diatom methanol production, to enhanced competition for cobalamin and iron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Methylophaga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shows signatures for Fe and B12 deprivation. Transcripts encoding Fe and B12 uptake proteins are repressed upon Fe and B12 addition respectively)</a:t>
            </a:r>
          </a:p>
        </p:txBody>
      </p:sp>
      <p:sp>
        <p:nvSpPr>
          <p:cNvPr id="6" name="TextBox 5">
            <a:extLst>
              <a:ext uri="{FF2B5EF4-FFF2-40B4-BE49-F238E27FC236}">
                <a16:creationId xmlns:a16="http://schemas.microsoft.com/office/drawing/2014/main" id="{CAE01EF5-E41A-4785-8C88-5B094766DA73}"/>
              </a:ext>
            </a:extLst>
          </p:cNvPr>
          <p:cNvSpPr txBox="1">
            <a:spLocks noChangeArrowheads="1"/>
          </p:cNvSpPr>
          <p:nvPr/>
        </p:nvSpPr>
        <p:spPr bwMode="auto">
          <a:xfrm>
            <a:off x="-57763" y="6610062"/>
            <a:ext cx="2504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Arial" charset="0"/>
                <a:ea typeface="+mn-ea"/>
                <a:cs typeface="Arial" charset="0"/>
              </a:rPr>
              <a:t>Bertrand et al. PNAS (2015)</a:t>
            </a:r>
          </a:p>
        </p:txBody>
      </p:sp>
    </p:spTree>
    <p:extLst>
      <p:ext uri="{BB962C8B-B14F-4D97-AF65-F5344CB8AC3E}">
        <p14:creationId xmlns:p14="http://schemas.microsoft.com/office/powerpoint/2010/main" val="2279023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a:extLst>
              <a:ext uri="{FF2B5EF4-FFF2-40B4-BE49-F238E27FC236}">
                <a16:creationId xmlns:a16="http://schemas.microsoft.com/office/drawing/2014/main" id="{B01627AF-46A2-4233-8367-BFDF050F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D1FF4B1-5092-4571-9360-4D258AA43A15}"/>
              </a:ext>
            </a:extLst>
          </p:cNvPr>
          <p:cNvSpPr/>
          <p:nvPr/>
        </p:nvSpPr>
        <p:spPr>
          <a:xfrm>
            <a:off x="0" y="76200"/>
            <a:ext cx="9144000" cy="830263"/>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Feedback loops, driven by phytoplankton-bacterial coupling, appear to control interactivity of cobalamin and iron dynamics</a:t>
            </a:r>
          </a:p>
        </p:txBody>
      </p:sp>
      <p:sp>
        <p:nvSpPr>
          <p:cNvPr id="4" name="Rectangle 3">
            <a:extLst>
              <a:ext uri="{FF2B5EF4-FFF2-40B4-BE49-F238E27FC236}">
                <a16:creationId xmlns:a16="http://schemas.microsoft.com/office/drawing/2014/main" id="{024E04E6-F0E6-4872-8605-6D1FE569866C}"/>
              </a:ext>
            </a:extLst>
          </p:cNvPr>
          <p:cNvSpPr/>
          <p:nvPr/>
        </p:nvSpPr>
        <p:spPr>
          <a:xfrm>
            <a:off x="-36513" y="1020763"/>
            <a:ext cx="9220201" cy="1570037"/>
          </a:xfrm>
          <a:prstGeom prst="rect">
            <a:avLst/>
          </a:prstGeom>
          <a:solidFill>
            <a:schemeClr val="bg1">
              <a:lumMod val="9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In a positive feedback loop, cobalamin production increases as a result of enhanced phytoplankton-derived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organic matter production, providing a mechanism for further increasing phytoplankton growth.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This may be counterbalanced by negative feedback loops in which phytoplankton and bacterial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(e.g. </a:t>
            </a:r>
            <a:r>
              <a:rPr kumimoji="0" lang="en-US" sz="1600" b="1" i="1"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Methylophaga</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en-US" sz="1600" b="1"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demand for cobalamin increase as a result of enhanced phytoplankton productivity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and bacterial salvage and repair of degraded cobalamin is reduced upon increased in cobalamin supply. </a:t>
            </a:r>
          </a:p>
        </p:txBody>
      </p:sp>
      <p:sp>
        <p:nvSpPr>
          <p:cNvPr id="6" name="TextBox 5">
            <a:extLst>
              <a:ext uri="{FF2B5EF4-FFF2-40B4-BE49-F238E27FC236}">
                <a16:creationId xmlns:a16="http://schemas.microsoft.com/office/drawing/2014/main" id="{FB0FD7B4-FFE1-49D4-9382-271439FC48A0}"/>
              </a:ext>
            </a:extLst>
          </p:cNvPr>
          <p:cNvSpPr txBox="1">
            <a:spLocks noChangeArrowheads="1"/>
          </p:cNvSpPr>
          <p:nvPr/>
        </p:nvSpPr>
        <p:spPr bwMode="auto">
          <a:xfrm>
            <a:off x="3319894" y="6559882"/>
            <a:ext cx="2504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Arial" charset="0"/>
                <a:ea typeface="+mn-ea"/>
                <a:cs typeface="Arial" charset="0"/>
              </a:rPr>
              <a:t>Bertrand et al. PNAS (2015)</a:t>
            </a:r>
          </a:p>
        </p:txBody>
      </p:sp>
    </p:spTree>
    <p:extLst>
      <p:ext uri="{BB962C8B-B14F-4D97-AF65-F5344CB8AC3E}">
        <p14:creationId xmlns:p14="http://schemas.microsoft.com/office/powerpoint/2010/main" val="2845202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221"/>
            <a:ext cx="8229600" cy="1143000"/>
          </a:xfrm>
        </p:spPr>
        <p:txBody>
          <a:bodyPr>
            <a:noAutofit/>
          </a:bodyPr>
          <a:lstStyle/>
          <a:p>
            <a:pPr algn="ctr"/>
            <a:r>
              <a:rPr lang="en-US" sz="3600" b="1" dirty="0">
                <a:latin typeface="Helvetica" panose="020B0604020202020204" pitchFamily="34" charset="0"/>
                <a:cs typeface="Helvetica" panose="020B0604020202020204" pitchFamily="34" charset="0"/>
              </a:rPr>
              <a:t>Diatom Molecular Tools</a:t>
            </a:r>
          </a:p>
        </p:txBody>
      </p:sp>
      <p:sp>
        <p:nvSpPr>
          <p:cNvPr id="3" name="Content Placeholder 2"/>
          <p:cNvSpPr>
            <a:spLocks noGrp="1"/>
          </p:cNvSpPr>
          <p:nvPr>
            <p:ph idx="1"/>
          </p:nvPr>
        </p:nvSpPr>
        <p:spPr>
          <a:xfrm>
            <a:off x="-106014" y="1378221"/>
            <a:ext cx="9064484" cy="2935520"/>
          </a:xfrm>
        </p:spPr>
        <p:txBody>
          <a:bodyPr>
            <a:noAutofit/>
          </a:bodyPr>
          <a:lstStyle/>
          <a:p>
            <a:pPr marL="457200" lvl="1" indent="0">
              <a:buNone/>
            </a:pPr>
            <a:r>
              <a:rPr lang="en-US" sz="2400" u="sng" dirty="0">
                <a:latin typeface="Helvetica" panose="020B0604020202020204" pitchFamily="34" charset="0"/>
                <a:cs typeface="Helvetica" panose="020B0604020202020204" pitchFamily="34" charset="0"/>
              </a:rPr>
              <a:t>Genetic transformation and manipulation</a:t>
            </a:r>
          </a:p>
          <a:p>
            <a:pPr lvl="2"/>
            <a:r>
              <a:rPr lang="en-US" sz="1800" dirty="0">
                <a:latin typeface="Helvetica" panose="020B0604020202020204" pitchFamily="34" charset="0"/>
                <a:cs typeface="Helvetica" panose="020B0604020202020204" pitchFamily="34" charset="0"/>
              </a:rPr>
              <a:t>Model diatom species: </a:t>
            </a:r>
            <a:r>
              <a:rPr lang="en-US" sz="1800" i="1" dirty="0">
                <a:latin typeface="Helvetica" panose="020B0604020202020204" pitchFamily="34" charset="0"/>
                <a:cs typeface="Helvetica" panose="020B0604020202020204" pitchFamily="34" charset="0"/>
              </a:rPr>
              <a:t>P. tricornutum</a:t>
            </a:r>
            <a:r>
              <a:rPr lang="en-US" sz="1800" dirty="0">
                <a:latin typeface="Helvetica" panose="020B0604020202020204" pitchFamily="34" charset="0"/>
                <a:cs typeface="Helvetica" panose="020B0604020202020204" pitchFamily="34" charset="0"/>
              </a:rPr>
              <a:t> and </a:t>
            </a:r>
            <a:r>
              <a:rPr lang="en-US" sz="1800" i="1" dirty="0">
                <a:latin typeface="Helvetica" panose="020B0604020202020204" pitchFamily="34" charset="0"/>
                <a:cs typeface="Helvetica" panose="020B0604020202020204" pitchFamily="34" charset="0"/>
              </a:rPr>
              <a:t>T. pseudonana</a:t>
            </a:r>
            <a:endParaRPr lang="en-US" sz="1800" dirty="0">
              <a:latin typeface="Helvetica" panose="020B0604020202020204" pitchFamily="34" charset="0"/>
              <a:cs typeface="Helvetica" panose="020B0604020202020204" pitchFamily="34" charset="0"/>
            </a:endParaRPr>
          </a:p>
          <a:p>
            <a:pPr lvl="2"/>
            <a:r>
              <a:rPr lang="en-US" sz="1800" dirty="0">
                <a:latin typeface="Helvetica" panose="020B0604020202020204" pitchFamily="34" charset="0"/>
                <a:cs typeface="Helvetica" panose="020B0604020202020204" pitchFamily="34" charset="0"/>
              </a:rPr>
              <a:t>examples: Fluorescent protein localization, Gene silencing/knockouts</a:t>
            </a:r>
          </a:p>
          <a:p>
            <a:pPr lvl="2"/>
            <a:endParaRPr lang="en-US" sz="2000" dirty="0">
              <a:latin typeface="Helvetica" panose="020B0604020202020204" pitchFamily="34" charset="0"/>
              <a:cs typeface="Helvetica" panose="020B0604020202020204" pitchFamily="34" charset="0"/>
            </a:endParaRPr>
          </a:p>
          <a:p>
            <a:pPr lvl="2"/>
            <a:endParaRPr lang="en-US" sz="2000" dirty="0">
              <a:latin typeface="Helvetica" panose="020B0604020202020204" pitchFamily="34" charset="0"/>
              <a:cs typeface="Helvetica" panose="020B0604020202020204" pitchFamily="34" charset="0"/>
            </a:endParaRPr>
          </a:p>
          <a:p>
            <a:pPr lvl="2"/>
            <a:endParaRPr lang="en-US" sz="2000" dirty="0">
              <a:latin typeface="Helvetica" panose="020B0604020202020204" pitchFamily="34" charset="0"/>
              <a:cs typeface="Helvetica" panose="020B0604020202020204" pitchFamily="34" charset="0"/>
            </a:endParaRPr>
          </a:p>
          <a:p>
            <a:pPr marL="914400" lvl="2" indent="0">
              <a:buNone/>
            </a:pPr>
            <a:endParaRPr lang="en-US" sz="2000" dirty="0">
              <a:latin typeface="Helvetica" panose="020B0604020202020204" pitchFamily="34" charset="0"/>
              <a:cs typeface="Helvetica" panose="020B0604020202020204" pitchFamily="34" charset="0"/>
            </a:endParaRPr>
          </a:p>
          <a:p>
            <a:pPr marL="914400" lvl="2" indent="0">
              <a:buNone/>
            </a:pPr>
            <a:endParaRPr lang="en-US" sz="1000" dirty="0">
              <a:latin typeface="Helvetica" panose="020B0604020202020204" pitchFamily="34" charset="0"/>
              <a:cs typeface="Helvetica" panose="020B0604020202020204" pitchFamily="34" charset="0"/>
            </a:endParaRPr>
          </a:p>
          <a:p>
            <a:pPr marL="411480" lvl="1" indent="0">
              <a:buNone/>
            </a:pP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p:txBody>
      </p:sp>
      <p:pic>
        <p:nvPicPr>
          <p:cNvPr id="1026" name="Picture 2" descr="C:\Users\Racheld\Documents\ASIO\conferences and presenations\MLOD\talk pics\phae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577" y="3053026"/>
            <a:ext cx="1089390" cy="102808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334378" y="3053026"/>
            <a:ext cx="1986791" cy="1260715"/>
            <a:chOff x="1799417" y="3085739"/>
            <a:chExt cx="2159069" cy="1235375"/>
          </a:xfrm>
        </p:grpSpPr>
        <p:pic>
          <p:nvPicPr>
            <p:cNvPr id="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99417" y="3085739"/>
              <a:ext cx="2159069" cy="1009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88378" y="4094922"/>
              <a:ext cx="1166194" cy="2261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Allen et al. 2011</a:t>
              </a:r>
            </a:p>
          </p:txBody>
        </p:sp>
      </p:grpSp>
      <p:pic>
        <p:nvPicPr>
          <p:cNvPr id="1027" name="Picture 3" descr="C:\Users\Racheld\Documents\ASIO\conferences and presenations\MLOD\talk pics\t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313" y="3053026"/>
            <a:ext cx="852056" cy="1043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4590" y="4361243"/>
            <a:ext cx="8602210" cy="2277547"/>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Limitations: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Inefficient DNA delivery methods (e.g. biolistic particle delivery):</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labor and cost intensive</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Inconsistencies due to random and/or fragmented genomic integration</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No autonomous replicating plasmid</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more consistent expression, better control of expression vectors</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ability to remove from line</a:t>
            </a:r>
            <a:endParaRPr kumimoji="0" lang="en-US" sz="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80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5454"/>
            <a:ext cx="9144000" cy="1143000"/>
          </a:xfrm>
        </p:spPr>
        <p:txBody>
          <a:bodyPr>
            <a:noAutofit/>
          </a:bodyPr>
          <a:lstStyle/>
          <a:p>
            <a:r>
              <a:rPr lang="en-US" sz="3600" dirty="0">
                <a:latin typeface="Helvetica" panose="020B0604020202020204" pitchFamily="34" charset="0"/>
                <a:cs typeface="Helvetica" panose="020B0604020202020204" pitchFamily="34" charset="0"/>
              </a:rPr>
              <a:t>Conjugation-based DNA delivery to</a:t>
            </a:r>
            <a:br>
              <a:rPr lang="en-US" sz="3600" dirty="0">
                <a:latin typeface="Helvetica" panose="020B0604020202020204" pitchFamily="34" charset="0"/>
                <a:cs typeface="Helvetica" panose="020B0604020202020204" pitchFamily="34" charset="0"/>
              </a:rPr>
            </a:br>
            <a:r>
              <a:rPr lang="en-US" sz="3600" i="1" dirty="0">
                <a:latin typeface="Helvetica" panose="020B0604020202020204" pitchFamily="34" charset="0"/>
                <a:cs typeface="Helvetica" panose="020B0604020202020204" pitchFamily="34" charset="0"/>
              </a:rPr>
              <a:t>P. tricornutum </a:t>
            </a:r>
            <a:r>
              <a:rPr lang="en-US" sz="3600" dirty="0">
                <a:latin typeface="Helvetica" panose="020B0604020202020204" pitchFamily="34" charset="0"/>
                <a:cs typeface="Helvetica" panose="020B0604020202020204" pitchFamily="34" charset="0"/>
              </a:rPr>
              <a:t>using a two-plasmid system</a:t>
            </a:r>
          </a:p>
        </p:txBody>
      </p:sp>
      <p:sp>
        <p:nvSpPr>
          <p:cNvPr id="9" name="TextBox 8"/>
          <p:cNvSpPr txBox="1"/>
          <p:nvPr/>
        </p:nvSpPr>
        <p:spPr>
          <a:xfrm>
            <a:off x="6497884" y="5441532"/>
            <a:ext cx="15912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 tricornutum</a:t>
            </a:r>
          </a:p>
        </p:txBody>
      </p:sp>
      <p:grpSp>
        <p:nvGrpSpPr>
          <p:cNvPr id="20" name="Group 19"/>
          <p:cNvGrpSpPr/>
          <p:nvPr/>
        </p:nvGrpSpPr>
        <p:grpSpPr>
          <a:xfrm>
            <a:off x="914400" y="3079332"/>
            <a:ext cx="3429000" cy="2362200"/>
            <a:chOff x="381000" y="3276600"/>
            <a:chExt cx="3429000" cy="2362200"/>
          </a:xfrm>
        </p:grpSpPr>
        <p:sp>
          <p:nvSpPr>
            <p:cNvPr id="15" name="Rounded Rectangle 14"/>
            <p:cNvSpPr/>
            <p:nvPr/>
          </p:nvSpPr>
          <p:spPr>
            <a:xfrm>
              <a:off x="381000" y="3276600"/>
              <a:ext cx="3429000" cy="1981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Rounded Rectangle 4"/>
            <p:cNvSpPr/>
            <p:nvPr/>
          </p:nvSpPr>
          <p:spPr>
            <a:xfrm>
              <a:off x="533400" y="3429000"/>
              <a:ext cx="3124200" cy="1676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8" name="TextBox 7"/>
            <p:cNvSpPr txBox="1"/>
            <p:nvPr/>
          </p:nvSpPr>
          <p:spPr>
            <a:xfrm>
              <a:off x="1632504" y="5269468"/>
              <a:ext cx="8130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 coli</a:t>
              </a:r>
            </a:p>
          </p:txBody>
        </p:sp>
        <p:sp>
          <p:nvSpPr>
            <p:cNvPr id="10" name="Oval 9"/>
            <p:cNvSpPr/>
            <p:nvPr/>
          </p:nvSpPr>
          <p:spPr>
            <a:xfrm>
              <a:off x="2363473" y="3788582"/>
              <a:ext cx="981186" cy="838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Cargo Plasmid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6-16 kb</a:t>
              </a:r>
            </a:p>
          </p:txBody>
        </p:sp>
        <p:sp>
          <p:nvSpPr>
            <p:cNvPr id="12" name="Oval 11"/>
            <p:cNvSpPr/>
            <p:nvPr/>
          </p:nvSpPr>
          <p:spPr>
            <a:xfrm>
              <a:off x="734391" y="3539836"/>
              <a:ext cx="1135167" cy="9369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Conjugative Plasmid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60 kb</a:t>
              </a:r>
            </a:p>
          </p:txBody>
        </p:sp>
      </p:grpSp>
      <p:sp>
        <p:nvSpPr>
          <p:cNvPr id="18" name="Freeform 17"/>
          <p:cNvSpPr/>
          <p:nvPr/>
        </p:nvSpPr>
        <p:spPr>
          <a:xfrm rot="19971571">
            <a:off x="5006502" y="2685462"/>
            <a:ext cx="3550596" cy="2762011"/>
          </a:xfrm>
          <a:custGeom>
            <a:avLst/>
            <a:gdLst>
              <a:gd name="connsiteX0" fmla="*/ 1675519 w 1675519"/>
              <a:gd name="connsiteY0" fmla="*/ 58141 h 1559237"/>
              <a:gd name="connsiteX1" fmla="*/ 1601521 w 1675519"/>
              <a:gd name="connsiteY1" fmla="*/ 0 h 1559237"/>
              <a:gd name="connsiteX2" fmla="*/ 1353100 w 1675519"/>
              <a:gd name="connsiteY2" fmla="*/ 258992 h 1559237"/>
              <a:gd name="connsiteX3" fmla="*/ 1057109 w 1675519"/>
              <a:gd name="connsiteY3" fmla="*/ 406987 h 1559237"/>
              <a:gd name="connsiteX4" fmla="*/ 771690 w 1675519"/>
              <a:gd name="connsiteY4" fmla="*/ 560268 h 1559237"/>
              <a:gd name="connsiteX5" fmla="*/ 570839 w 1675519"/>
              <a:gd name="connsiteY5" fmla="*/ 718835 h 1559237"/>
              <a:gd name="connsiteX6" fmla="*/ 364702 w 1675519"/>
              <a:gd name="connsiteY6" fmla="*/ 1062396 h 1559237"/>
              <a:gd name="connsiteX7" fmla="*/ 243135 w 1675519"/>
              <a:gd name="connsiteY7" fmla="*/ 1231533 h 1559237"/>
              <a:gd name="connsiteX8" fmla="*/ 47569 w 1675519"/>
              <a:gd name="connsiteY8" fmla="*/ 1421813 h 1559237"/>
              <a:gd name="connsiteX9" fmla="*/ 0 w 1675519"/>
              <a:gd name="connsiteY9" fmla="*/ 1485239 h 1559237"/>
              <a:gd name="connsiteX10" fmla="*/ 68712 w 1675519"/>
              <a:gd name="connsiteY10" fmla="*/ 1559237 h 1559237"/>
              <a:gd name="connsiteX11" fmla="*/ 280134 w 1675519"/>
              <a:gd name="connsiteY11" fmla="*/ 1421813 h 1559237"/>
              <a:gd name="connsiteX12" fmla="*/ 470413 w 1675519"/>
              <a:gd name="connsiteY12" fmla="*/ 1316102 h 1559237"/>
              <a:gd name="connsiteX13" fmla="*/ 835116 w 1675519"/>
              <a:gd name="connsiteY13" fmla="*/ 1183963 h 1559237"/>
              <a:gd name="connsiteX14" fmla="*/ 1025396 w 1675519"/>
              <a:gd name="connsiteY14" fmla="*/ 1078252 h 1559237"/>
              <a:gd name="connsiteX15" fmla="*/ 1215676 w 1675519"/>
              <a:gd name="connsiteY15" fmla="*/ 856259 h 1559237"/>
              <a:gd name="connsiteX16" fmla="*/ 1316101 w 1675519"/>
              <a:gd name="connsiteY16" fmla="*/ 660694 h 1559237"/>
              <a:gd name="connsiteX17" fmla="*/ 1405956 w 1675519"/>
              <a:gd name="connsiteY17" fmla="*/ 438701 h 1559237"/>
              <a:gd name="connsiteX18" fmla="*/ 1527523 w 1675519"/>
              <a:gd name="connsiteY18" fmla="*/ 290705 h 1559237"/>
              <a:gd name="connsiteX19" fmla="*/ 1675519 w 1675519"/>
              <a:gd name="connsiteY19" fmla="*/ 58141 h 155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5519" h="1559237">
                <a:moveTo>
                  <a:pt x="1675519" y="58141"/>
                </a:moveTo>
                <a:lnTo>
                  <a:pt x="1601521" y="0"/>
                </a:lnTo>
                <a:lnTo>
                  <a:pt x="1353100" y="258992"/>
                </a:lnTo>
                <a:lnTo>
                  <a:pt x="1057109" y="406987"/>
                </a:lnTo>
                <a:lnTo>
                  <a:pt x="771690" y="560268"/>
                </a:lnTo>
                <a:lnTo>
                  <a:pt x="570839" y="718835"/>
                </a:lnTo>
                <a:lnTo>
                  <a:pt x="364702" y="1062396"/>
                </a:lnTo>
                <a:lnTo>
                  <a:pt x="243135" y="1231533"/>
                </a:lnTo>
                <a:lnTo>
                  <a:pt x="47569" y="1421813"/>
                </a:lnTo>
                <a:lnTo>
                  <a:pt x="0" y="1485239"/>
                </a:lnTo>
                <a:lnTo>
                  <a:pt x="68712" y="1559237"/>
                </a:lnTo>
                <a:lnTo>
                  <a:pt x="280134" y="1421813"/>
                </a:lnTo>
                <a:lnTo>
                  <a:pt x="470413" y="1316102"/>
                </a:lnTo>
                <a:lnTo>
                  <a:pt x="835116" y="1183963"/>
                </a:lnTo>
                <a:lnTo>
                  <a:pt x="1025396" y="1078252"/>
                </a:lnTo>
                <a:lnTo>
                  <a:pt x="1215676" y="856259"/>
                </a:lnTo>
                <a:lnTo>
                  <a:pt x="1316101" y="660694"/>
                </a:lnTo>
                <a:lnTo>
                  <a:pt x="1405956" y="438701"/>
                </a:lnTo>
                <a:lnTo>
                  <a:pt x="1527523" y="290705"/>
                </a:lnTo>
                <a:lnTo>
                  <a:pt x="1675519" y="58141"/>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13" name="Oval 12"/>
          <p:cNvSpPr/>
          <p:nvPr/>
        </p:nvSpPr>
        <p:spPr>
          <a:xfrm>
            <a:off x="6627448" y="3953812"/>
            <a:ext cx="564921" cy="5352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Cargo</a:t>
            </a:r>
          </a:p>
        </p:txBody>
      </p:sp>
      <p:cxnSp>
        <p:nvCxnSpPr>
          <p:cNvPr id="16" name="Straight Arrow Connector 15"/>
          <p:cNvCxnSpPr>
            <a:endCxn id="13" idx="2"/>
          </p:cNvCxnSpPr>
          <p:nvPr/>
        </p:nvCxnSpPr>
        <p:spPr>
          <a:xfrm>
            <a:off x="3878059" y="3953812"/>
            <a:ext cx="2749389" cy="267610"/>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447800" y="2658977"/>
            <a:ext cx="462722" cy="6835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78183" y="1719949"/>
            <a:ext cx="157921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Allows Cargo Plasmid to transfer</a:t>
            </a:r>
          </a:p>
        </p:txBody>
      </p:sp>
      <p:sp>
        <p:nvSpPr>
          <p:cNvPr id="11" name="TextBox 10"/>
          <p:cNvSpPr txBox="1"/>
          <p:nvPr/>
        </p:nvSpPr>
        <p:spPr>
          <a:xfrm>
            <a:off x="145195" y="6515653"/>
            <a:ext cx="884640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Karas et al. (2015</a:t>
            </a: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Designer diatom episomes delivered by bacterial conjugation</a:t>
            </a:r>
            <a:r>
              <a:rPr kumimoji="0" lang="en-US" sz="1400" b="0" i="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Nature Communications</a:t>
            </a:r>
            <a:endPar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21" name="Rounded Rectangle 20"/>
          <p:cNvSpPr/>
          <p:nvPr/>
        </p:nvSpPr>
        <p:spPr>
          <a:xfrm rot="7574078">
            <a:off x="3557296" y="3522200"/>
            <a:ext cx="121950" cy="257356"/>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22" name="TextBox 21"/>
          <p:cNvSpPr txBox="1"/>
          <p:nvPr/>
        </p:nvSpPr>
        <p:spPr>
          <a:xfrm>
            <a:off x="3601388" y="3342568"/>
            <a:ext cx="89535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OriT</a:t>
            </a:r>
          </a:p>
        </p:txBody>
      </p:sp>
      <p:sp>
        <p:nvSpPr>
          <p:cNvPr id="23" name="Rounded Rectangle 22"/>
          <p:cNvSpPr/>
          <p:nvPr/>
        </p:nvSpPr>
        <p:spPr>
          <a:xfrm rot="7574078">
            <a:off x="3050477" y="4192642"/>
            <a:ext cx="121950" cy="257356"/>
          </a:xfrm>
          <a:prstGeom prst="round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24" name="TextBox 23"/>
          <p:cNvSpPr txBox="1"/>
          <p:nvPr/>
        </p:nvSpPr>
        <p:spPr>
          <a:xfrm>
            <a:off x="2531271" y="4359926"/>
            <a:ext cx="1659729" cy="44627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ShBle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(Pt selectable Marker)</a:t>
            </a:r>
          </a:p>
        </p:txBody>
      </p:sp>
    </p:spTree>
    <p:extLst>
      <p:ext uri="{BB962C8B-B14F-4D97-AF65-F5344CB8AC3E}">
        <p14:creationId xmlns:p14="http://schemas.microsoft.com/office/powerpoint/2010/main" val="2839860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62"/>
            <a:ext cx="8229600" cy="1837941"/>
          </a:xfrm>
        </p:spPr>
        <p:txBody>
          <a:bodyPr>
            <a:noAutofit/>
          </a:bodyPr>
          <a:lstStyle/>
          <a:p>
            <a:br>
              <a:rPr lang="en-US" sz="3600" dirty="0">
                <a:latin typeface="Helvetica" panose="020B0604020202020204" pitchFamily="34" charset="0"/>
                <a:cs typeface="Helvetica" panose="020B0604020202020204" pitchFamily="34" charset="0"/>
              </a:rPr>
            </a:br>
            <a:br>
              <a:rPr lang="en-US" sz="3600" dirty="0">
                <a:latin typeface="Helvetica" panose="020B0604020202020204" pitchFamily="34" charset="0"/>
                <a:cs typeface="Helvetica" panose="020B0604020202020204" pitchFamily="34" charset="0"/>
              </a:rPr>
            </a:br>
            <a:br>
              <a:rPr lang="en-US" sz="3600" dirty="0">
                <a:latin typeface="Helvetica" panose="020B0604020202020204" pitchFamily="34" charset="0"/>
                <a:cs typeface="Helvetica" panose="020B0604020202020204" pitchFamily="34" charset="0"/>
              </a:rPr>
            </a:br>
            <a:r>
              <a:rPr lang="en-US" sz="3600" dirty="0">
                <a:latin typeface="Helvetica" panose="020B0604020202020204" pitchFamily="34" charset="0"/>
                <a:cs typeface="Helvetica" panose="020B0604020202020204" pitchFamily="34" charset="0"/>
              </a:rPr>
              <a:t>High transformation efficiency via bacterial conjugation</a:t>
            </a:r>
            <a:br>
              <a:rPr lang="en-US" sz="3600" dirty="0">
                <a:latin typeface="Helvetica" panose="020B0604020202020204" pitchFamily="34" charset="0"/>
                <a:cs typeface="Helvetica" panose="020B0604020202020204" pitchFamily="34" charset="0"/>
              </a:rPr>
            </a:br>
            <a:br>
              <a:rPr lang="en-US" sz="3600" dirty="0">
                <a:latin typeface="Helvetica" panose="020B0604020202020204" pitchFamily="34" charset="0"/>
                <a:cs typeface="Helvetica" panose="020B0604020202020204" pitchFamily="34" charset="0"/>
              </a:rPr>
            </a:br>
            <a:br>
              <a:rPr lang="en-US" sz="3600" dirty="0">
                <a:latin typeface="Helvetica" panose="020B0604020202020204" pitchFamily="34" charset="0"/>
                <a:cs typeface="Helvetica" panose="020B0604020202020204" pitchFamily="34" charset="0"/>
              </a:rPr>
            </a:br>
            <a:endParaRPr lang="en-US" sz="3600" dirty="0">
              <a:latin typeface="Helvetica" panose="020B0604020202020204" pitchFamily="34" charset="0"/>
              <a:cs typeface="Helvetica" panose="020B0604020202020204" pitchFamily="34" charset="0"/>
            </a:endParaRPr>
          </a:p>
        </p:txBody>
      </p:sp>
      <p:sp>
        <p:nvSpPr>
          <p:cNvPr id="3" name="TextBox 2"/>
          <p:cNvSpPr txBox="1"/>
          <p:nvPr/>
        </p:nvSpPr>
        <p:spPr>
          <a:xfrm>
            <a:off x="1806681" y="5202150"/>
            <a:ext cx="60817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a:ea typeface="+mn-ea"/>
                <a:cs typeface="+mn-cs"/>
              </a:rPr>
              <a:t>Optimal Method </a:t>
            </a:r>
            <a:r>
              <a:rPr kumimoji="0" lang="en-US" sz="1800" b="0" i="0" u="sng" strike="noStrike" kern="1200" cap="none" spc="0" normalizeH="0" baseline="0" noProof="0" dirty="0">
                <a:ln>
                  <a:noFill/>
                </a:ln>
                <a:solidFill>
                  <a:prstClr val="black"/>
                </a:solidFill>
                <a:effectLst/>
                <a:uLnTx/>
                <a:uFillTx/>
                <a:latin typeface="Calibri"/>
                <a:ea typeface="+mn-ea"/>
                <a:cs typeface="+mn-cs"/>
              </a:rPr>
              <a:t>(see Karas et al. 2015 for specific protocols):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1hr 30min at 30°C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Specific concentration of </a:t>
            </a:r>
            <a:r>
              <a:rPr kumimoji="0" lang="en-US" sz="1800" b="0" i="1" u="none" strike="noStrike" kern="1200" cap="none" spc="0" normalizeH="0" baseline="0" noProof="0" dirty="0">
                <a:ln>
                  <a:noFill/>
                </a:ln>
                <a:solidFill>
                  <a:prstClr val="black"/>
                </a:solidFill>
                <a:effectLst/>
                <a:uLnTx/>
                <a:uFillTx/>
                <a:latin typeface="Calibri"/>
                <a:ea typeface="+mn-ea"/>
                <a:cs typeface="+mn-cs"/>
              </a:rPr>
              <a:t>E. coli </a:t>
            </a:r>
            <a:r>
              <a:rPr kumimoji="0" lang="en-US" sz="1800" b="0" i="0" u="none" strike="noStrike" kern="1200" cap="none" spc="0" normalizeH="0" baseline="0" noProof="0" dirty="0">
                <a:ln>
                  <a:noFill/>
                </a:ln>
                <a:solidFill>
                  <a:prstClr val="black"/>
                </a:solidFill>
                <a:effectLst/>
                <a:uLnTx/>
                <a:uFillTx/>
                <a:latin typeface="Calibri"/>
                <a:ea typeface="+mn-ea"/>
                <a:cs typeface="+mn-cs"/>
              </a:rPr>
              <a:t>and </a:t>
            </a:r>
            <a:r>
              <a:rPr kumimoji="0" lang="en-US" sz="1800" b="0" i="1" u="none" strike="noStrike" kern="1200" cap="none" spc="0" normalizeH="0" baseline="0" noProof="0" dirty="0">
                <a:ln>
                  <a:noFill/>
                </a:ln>
                <a:solidFill>
                  <a:prstClr val="black"/>
                </a:solidFill>
                <a:effectLst/>
                <a:uLnTx/>
                <a:uFillTx/>
                <a:latin typeface="Calibri"/>
                <a:ea typeface="+mn-ea"/>
                <a:cs typeface="+mn-cs"/>
              </a:rPr>
              <a:t>Pt</a:t>
            </a:r>
            <a:r>
              <a:rPr kumimoji="0" lang="en-US" sz="1800" b="0" i="0" u="none" strike="noStrike" kern="1200" cap="none" spc="0" normalizeH="0" baseline="0" noProof="0" dirty="0">
                <a:ln>
                  <a:noFill/>
                </a:ln>
                <a:solidFill>
                  <a:prstClr val="black"/>
                </a:solidFill>
                <a:effectLst/>
                <a:uLnTx/>
                <a:uFillTx/>
                <a:latin typeface="Calibri"/>
                <a:ea typeface="+mn-ea"/>
                <a:cs typeface="+mn-cs"/>
              </a:rPr>
              <a:t> cells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Re-plate on selection after 2 days</a:t>
            </a:r>
          </a:p>
        </p:txBody>
      </p:sp>
      <p:pic>
        <p:nvPicPr>
          <p:cNvPr id="1026" name="Picture 2" descr="C:\Users\Racheld\Downloads\20150701_18061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3577" t="-149" r="13402" b="-1"/>
          <a:stretch/>
        </p:blipFill>
        <p:spPr bwMode="auto">
          <a:xfrm>
            <a:off x="1527182" y="2197289"/>
            <a:ext cx="2636282" cy="235658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Racheld\Downloads\10321523_10103361393257810_116263573330680975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521" y="2041127"/>
            <a:ext cx="2001680" cy="266890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8729095-211A-44DB-9C67-CFE83EF28EA2}"/>
              </a:ext>
            </a:extLst>
          </p:cNvPr>
          <p:cNvSpPr/>
          <p:nvPr/>
        </p:nvSpPr>
        <p:spPr>
          <a:xfrm>
            <a:off x="32316" y="6568651"/>
            <a:ext cx="382508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Karas et al. Nature Communications (2015)</a:t>
            </a:r>
            <a:endParaRPr kumimoji="0" lang="en-US" sz="1400" b="1" i="1"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68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94516" y="533400"/>
            <a:ext cx="4086205" cy="3631139"/>
            <a:chOff x="2375064" y="1636246"/>
            <a:chExt cx="3062290" cy="2828876"/>
          </a:xfrm>
        </p:grpSpPr>
        <p:pic>
          <p:nvPicPr>
            <p:cNvPr id="3075" name="Picture 3" descr="C:\Users\Racheld\Documents\ASIO\conferences and presenations\MLOD\talk pics\paper\ncomms7925-f1.jpg"/>
            <p:cNvPicPr>
              <a:picLocks noChangeAspect="1" noChangeArrowheads="1"/>
            </p:cNvPicPr>
            <p:nvPr/>
          </p:nvPicPr>
          <p:blipFill rotWithShape="1">
            <a:blip r:embed="rId2">
              <a:extLst>
                <a:ext uri="{28A0092B-C50C-407E-A947-70E740481C1C}">
                  <a14:useLocalDpi xmlns:a14="http://schemas.microsoft.com/office/drawing/2010/main" val="0"/>
                </a:ext>
              </a:extLst>
            </a:blip>
            <a:srcRect l="47094" t="4077" r="36168" b="58170"/>
            <a:stretch/>
          </p:blipFill>
          <p:spPr bwMode="auto">
            <a:xfrm>
              <a:off x="2375064" y="1911927"/>
              <a:ext cx="1508167" cy="2553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Racheld\Documents\ASIO\conferences and presenations\MLOD\talk pics\paper\ncomms7925-f1.jpg"/>
            <p:cNvPicPr>
              <a:picLocks noChangeAspect="1" noChangeArrowheads="1"/>
            </p:cNvPicPr>
            <p:nvPr/>
          </p:nvPicPr>
          <p:blipFill rotWithShape="1">
            <a:blip r:embed="rId2">
              <a:extLst>
                <a:ext uri="{28A0092B-C50C-407E-A947-70E740481C1C}">
                  <a14:useLocalDpi xmlns:a14="http://schemas.microsoft.com/office/drawing/2010/main" val="0"/>
                </a:ext>
              </a:extLst>
            </a:blip>
            <a:srcRect l="81382" b="58170"/>
            <a:stretch/>
          </p:blipFill>
          <p:spPr bwMode="auto">
            <a:xfrm>
              <a:off x="3759784" y="1636246"/>
              <a:ext cx="1677570" cy="28288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008924" y="4164539"/>
            <a:ext cx="351814"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p:txBody>
      </p:sp>
      <p:sp>
        <p:nvSpPr>
          <p:cNvPr id="2" name="Title 1"/>
          <p:cNvSpPr>
            <a:spLocks noGrp="1"/>
          </p:cNvSpPr>
          <p:nvPr>
            <p:ph type="title"/>
          </p:nvPr>
        </p:nvSpPr>
        <p:spPr>
          <a:xfrm>
            <a:off x="457200" y="-152400"/>
            <a:ext cx="8229600" cy="1143000"/>
          </a:xfrm>
        </p:spPr>
        <p:txBody>
          <a:bodyPr>
            <a:noAutofit/>
          </a:bodyPr>
          <a:lstStyle/>
          <a:p>
            <a:r>
              <a:rPr lang="en-US" sz="2800" b="1" dirty="0">
                <a:latin typeface="Helvetica" panose="020B0604020202020204" pitchFamily="34" charset="0"/>
                <a:cs typeface="Helvetica" panose="020B0604020202020204" pitchFamily="34" charset="0"/>
              </a:rPr>
              <a:t>High plasmid delivery efficiency via bacterial conjugation</a:t>
            </a:r>
          </a:p>
        </p:txBody>
      </p:sp>
      <p:grpSp>
        <p:nvGrpSpPr>
          <p:cNvPr id="22" name="Group 21"/>
          <p:cNvGrpSpPr/>
          <p:nvPr/>
        </p:nvGrpSpPr>
        <p:grpSpPr>
          <a:xfrm>
            <a:off x="709448" y="5747265"/>
            <a:ext cx="7977352" cy="729735"/>
            <a:chOff x="709448" y="5627562"/>
            <a:chExt cx="8135006" cy="961699"/>
          </a:xfrm>
        </p:grpSpPr>
        <p:sp>
          <p:nvSpPr>
            <p:cNvPr id="11" name="Rectangle 10"/>
            <p:cNvSpPr/>
            <p:nvPr/>
          </p:nvSpPr>
          <p:spPr>
            <a:xfrm>
              <a:off x="709448" y="5627562"/>
              <a:ext cx="7977352" cy="96169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TextBox 11"/>
            <p:cNvSpPr txBox="1"/>
            <p:nvPr/>
          </p:nvSpPr>
          <p:spPr>
            <a:xfrm>
              <a:off x="812403" y="5799818"/>
              <a:ext cx="1919062" cy="77066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Plasmid extraction from diatom</a:t>
              </a:r>
            </a:p>
          </p:txBody>
        </p:sp>
        <p:cxnSp>
          <p:nvCxnSpPr>
            <p:cNvPr id="17" name="Straight Arrow Connector 16"/>
            <p:cNvCxnSpPr/>
            <p:nvPr/>
          </p:nvCxnSpPr>
          <p:spPr>
            <a:xfrm>
              <a:off x="2778765" y="6237679"/>
              <a:ext cx="1115318" cy="0"/>
            </a:xfrm>
            <a:prstGeom prst="straightConnector1">
              <a:avLst/>
            </a:prstGeom>
            <a:ln>
              <a:solidFill>
                <a:schemeClr val="accent5">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731465" y="5786705"/>
              <a:ext cx="132026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recovery</a:t>
              </a:r>
            </a:p>
          </p:txBody>
        </p:sp>
        <p:sp>
          <p:nvSpPr>
            <p:cNvPr id="25" name="TextBox 24"/>
            <p:cNvSpPr txBox="1"/>
            <p:nvPr/>
          </p:nvSpPr>
          <p:spPr>
            <a:xfrm>
              <a:off x="3952778" y="5771742"/>
              <a:ext cx="1734206" cy="77066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 coli</a:t>
              </a: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transformation</a:t>
              </a:r>
              <a:endParaRPr kumimoji="0" lang="en-US" sz="1600" b="0" i="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cxnSp>
          <p:nvCxnSpPr>
            <p:cNvPr id="26" name="Straight Arrow Connector 25"/>
            <p:cNvCxnSpPr/>
            <p:nvPr/>
          </p:nvCxnSpPr>
          <p:spPr>
            <a:xfrm>
              <a:off x="5743271" y="6238301"/>
              <a:ext cx="1115318" cy="0"/>
            </a:xfrm>
            <a:prstGeom prst="straightConnector1">
              <a:avLst/>
            </a:prstGeom>
            <a:ln>
              <a:solidFill>
                <a:schemeClr val="accent5">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83333" y="5765685"/>
              <a:ext cx="132026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verification</a:t>
              </a:r>
            </a:p>
          </p:txBody>
        </p:sp>
        <p:sp>
          <p:nvSpPr>
            <p:cNvPr id="21" name="TextBox 20"/>
            <p:cNvSpPr txBox="1"/>
            <p:nvPr/>
          </p:nvSpPr>
          <p:spPr>
            <a:xfrm>
              <a:off x="7003601" y="5695929"/>
              <a:ext cx="1840853" cy="85178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Plasmid-safe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Gel imaging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Stability/Copy #</a:t>
              </a:r>
            </a:p>
          </p:txBody>
        </p:sp>
      </p:grpSp>
      <p:sp>
        <p:nvSpPr>
          <p:cNvPr id="3" name="Rectangle 2"/>
          <p:cNvSpPr/>
          <p:nvPr/>
        </p:nvSpPr>
        <p:spPr>
          <a:xfrm>
            <a:off x="32316" y="6568651"/>
            <a:ext cx="382508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Karas et al. Nat</a:t>
            </a:r>
            <a:r>
              <a:rPr lang="en-US" sz="1400" b="1" i="1" dirty="0" err="1">
                <a:solidFill>
                  <a:prstClr val="black"/>
                </a:solidFill>
                <a:latin typeface="Helvetica" panose="020B0604020202020204" pitchFamily="34" charset="0"/>
                <a:cs typeface="Helvetica" panose="020B0604020202020204" pitchFamily="34" charset="0"/>
              </a:rPr>
              <a:t>ure</a:t>
            </a:r>
            <a:r>
              <a:rPr kumimoji="0" lang="en-US" sz="1400" b="1" i="1"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Communications (2015)</a:t>
            </a:r>
            <a:endParaRPr kumimoji="0" lang="en-US" sz="1400" b="1" i="1"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55722" y="5115580"/>
            <a:ext cx="518012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Helvetica" panose="020B0604020202020204" pitchFamily="34" charset="0"/>
                <a:cs typeface="Helvetica" panose="020B0604020202020204" pitchFamily="34" charset="0"/>
              </a:rPr>
              <a:t>Diatoms </a:t>
            </a:r>
            <a:r>
              <a:rPr kumimoji="0" lang="en-US" sz="1400" b="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 </a:t>
            </a:r>
            <a:r>
              <a:rPr kumimoji="0" lang="en-US" sz="1400" b="1" u="none" strike="noStrike" kern="1200" cap="none" spc="0" normalizeH="0" baseline="0" noProof="0" dirty="0" err="1">
                <a:ln>
                  <a:noFill/>
                </a:ln>
                <a:solidFill>
                  <a:prstClr val="black"/>
                </a:solidFill>
                <a:effectLst/>
                <a:uLnTx/>
                <a:uFillTx/>
                <a:latin typeface="Helvetica" panose="020B0604020202020204" pitchFamily="34" charset="0"/>
                <a:ea typeface="+mn-ea"/>
                <a:cs typeface="Helvetica" panose="020B0604020202020204" pitchFamily="34" charset="0"/>
              </a:rPr>
              <a:t>tricornutum</a:t>
            </a:r>
            <a:r>
              <a:rPr kumimoji="0" lang="en-US" sz="1400" b="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and </a:t>
            </a:r>
            <a:r>
              <a:rPr lang="en-US" sz="1400" b="1" dirty="0">
                <a:solidFill>
                  <a:prstClr val="black"/>
                </a:solidFill>
                <a:latin typeface="Helvetica" panose="020B0604020202020204" pitchFamily="34" charset="0"/>
                <a:cs typeface="Helvetica" panose="020B0604020202020204" pitchFamily="34" charset="0"/>
              </a:rPr>
              <a:t> T. </a:t>
            </a:r>
            <a:r>
              <a:rPr lang="en-US" sz="1400" b="1" dirty="0" err="1">
                <a:solidFill>
                  <a:prstClr val="black"/>
                </a:solidFill>
                <a:latin typeface="Helvetica" panose="020B0604020202020204" pitchFamily="34" charset="0"/>
                <a:cs typeface="Helvetica" panose="020B0604020202020204" pitchFamily="34" charset="0"/>
              </a:rPr>
              <a:t>pseudonana</a:t>
            </a:r>
            <a:r>
              <a:rPr lang="en-US" sz="1400" b="1" dirty="0">
                <a:solidFill>
                  <a:prstClr val="black"/>
                </a:solidFill>
                <a:latin typeface="Helvetica" panose="020B0604020202020204" pitchFamily="34" charset="0"/>
                <a:cs typeface="Helvetica" panose="020B0604020202020204" pitchFamily="34"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Helvetica" panose="020B0604020202020204" pitchFamily="34" charset="0"/>
                <a:cs typeface="Helvetica" panose="020B0604020202020204" pitchFamily="34" charset="0"/>
              </a:rPr>
              <a:t>and the bacterium </a:t>
            </a:r>
            <a:r>
              <a:rPr kumimoji="0" lang="en-US" sz="1400" b="1"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 coli</a:t>
            </a:r>
          </a:p>
        </p:txBody>
      </p:sp>
      <p:sp>
        <p:nvSpPr>
          <p:cNvPr id="28" name="TextBox 27"/>
          <p:cNvSpPr txBox="1"/>
          <p:nvPr/>
        </p:nvSpPr>
        <p:spPr>
          <a:xfrm>
            <a:off x="6362120" y="4181802"/>
            <a:ext cx="1255533" cy="8156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r>
              <a:rPr kumimoji="0" lang="en-US" sz="1400" b="0" i="0" u="none" strike="noStrike" kern="1200" cap="none" spc="0" normalizeH="0" baseline="-25000" noProof="0" dirty="0">
                <a:ln>
                  <a:noFill/>
                </a:ln>
                <a:solidFill>
                  <a:prstClr val="black"/>
                </a:solidFill>
                <a:effectLst/>
                <a:uLnTx/>
                <a:uFillTx/>
                <a:latin typeface="Helvetica" panose="020B0604020202020204" pitchFamily="34" charset="0"/>
                <a:ea typeface="+mn-ea"/>
                <a:cs typeface="Helvetica" panose="020B0604020202020204" pitchFamily="34" charset="0"/>
              </a:rPr>
              <a:t>(No OriT</a:t>
            </a:r>
            <a:r>
              <a:rPr kumimoji="0" lang="en-US" sz="1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p>
        </p:txBody>
      </p:sp>
      <p:sp>
        <p:nvSpPr>
          <p:cNvPr id="29" name="TextBox 28"/>
          <p:cNvSpPr txBox="1"/>
          <p:nvPr/>
        </p:nvSpPr>
        <p:spPr>
          <a:xfrm>
            <a:off x="7457512" y="4170374"/>
            <a:ext cx="538274"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p:txBody>
      </p:sp>
      <p:sp>
        <p:nvSpPr>
          <p:cNvPr id="30" name="TextBox 29"/>
          <p:cNvSpPr txBox="1"/>
          <p:nvPr/>
        </p:nvSpPr>
        <p:spPr>
          <a:xfrm>
            <a:off x="8167684" y="4136214"/>
            <a:ext cx="35181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p:txBody>
      </p:sp>
      <p:sp>
        <p:nvSpPr>
          <p:cNvPr id="5" name="TextBox 4"/>
          <p:cNvSpPr txBox="1"/>
          <p:nvPr/>
        </p:nvSpPr>
        <p:spPr>
          <a:xfrm>
            <a:off x="4610282" y="4189401"/>
            <a:ext cx="129857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Cargo Plasmid</a:t>
            </a:r>
          </a:p>
        </p:txBody>
      </p:sp>
      <p:sp>
        <p:nvSpPr>
          <p:cNvPr id="31" name="TextBox 30"/>
          <p:cNvSpPr txBox="1"/>
          <p:nvPr/>
        </p:nvSpPr>
        <p:spPr>
          <a:xfrm>
            <a:off x="4114800" y="4601113"/>
            <a:ext cx="179632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Conjugative  Plasmid</a:t>
            </a:r>
          </a:p>
        </p:txBody>
      </p:sp>
      <p:pic>
        <p:nvPicPr>
          <p:cNvPr id="24" name="Picture 23">
            <a:extLst>
              <a:ext uri="{FF2B5EF4-FFF2-40B4-BE49-F238E27FC236}">
                <a16:creationId xmlns:a16="http://schemas.microsoft.com/office/drawing/2014/main" id="{F789BD70-A3D4-4053-B37C-D060619E179C}"/>
              </a:ext>
            </a:extLst>
          </p:cNvPr>
          <p:cNvPicPr>
            <a:picLocks noChangeAspect="1"/>
          </p:cNvPicPr>
          <p:nvPr/>
        </p:nvPicPr>
        <p:blipFill>
          <a:blip r:embed="rId3"/>
          <a:stretch>
            <a:fillRect/>
          </a:stretch>
        </p:blipFill>
        <p:spPr>
          <a:xfrm>
            <a:off x="496956" y="991004"/>
            <a:ext cx="3135090" cy="4086924"/>
          </a:xfrm>
          <a:prstGeom prst="rect">
            <a:avLst/>
          </a:prstGeom>
        </p:spPr>
      </p:pic>
    </p:spTree>
    <p:extLst>
      <p:ext uri="{BB962C8B-B14F-4D97-AF65-F5344CB8AC3E}">
        <p14:creationId xmlns:p14="http://schemas.microsoft.com/office/powerpoint/2010/main" val="231532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734" y="27753"/>
            <a:ext cx="8801536" cy="1143000"/>
          </a:xfrm>
        </p:spPr>
        <p:txBody>
          <a:bodyPr>
            <a:noAutofit/>
          </a:bodyPr>
          <a:lstStyle/>
          <a:p>
            <a:r>
              <a:rPr lang="en-US" sz="3200" dirty="0" err="1">
                <a:latin typeface="Helvetica"/>
                <a:cs typeface="Helvetica"/>
              </a:rPr>
              <a:t>ChIP-seq</a:t>
            </a:r>
            <a:r>
              <a:rPr lang="en-US" sz="3200" dirty="0">
                <a:latin typeface="Helvetica"/>
                <a:cs typeface="Helvetica"/>
              </a:rPr>
              <a:t> to identify diatom centromeres</a:t>
            </a:r>
          </a:p>
        </p:txBody>
      </p:sp>
      <p:sp>
        <p:nvSpPr>
          <p:cNvPr id="6" name="TextBox 5"/>
          <p:cNvSpPr txBox="1"/>
          <p:nvPr/>
        </p:nvSpPr>
        <p:spPr>
          <a:xfrm>
            <a:off x="43028" y="6553200"/>
            <a:ext cx="346217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mn-ea"/>
                <a:cs typeface="+mn-cs"/>
              </a:rPr>
              <a:t>Diner et al. PNAS (2017)</a:t>
            </a:r>
          </a:p>
        </p:txBody>
      </p:sp>
      <p:grpSp>
        <p:nvGrpSpPr>
          <p:cNvPr id="4" name="Group 3"/>
          <p:cNvGrpSpPr/>
          <p:nvPr/>
        </p:nvGrpSpPr>
        <p:grpSpPr>
          <a:xfrm>
            <a:off x="1982799" y="1794076"/>
            <a:ext cx="4533749" cy="891251"/>
            <a:chOff x="894285" y="1655467"/>
            <a:chExt cx="4016044" cy="626176"/>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64889" t="49682" r="3308" b="42337"/>
            <a:stretch/>
          </p:blipFill>
          <p:spPr>
            <a:xfrm>
              <a:off x="894285" y="1699917"/>
              <a:ext cx="4016044" cy="537276"/>
            </a:xfrm>
            <a:prstGeom prst="rect">
              <a:avLst/>
            </a:prstGeom>
          </p:spPr>
        </p:pic>
        <p:sp>
          <p:nvSpPr>
            <p:cNvPr id="8" name="Rectangle 7"/>
            <p:cNvSpPr/>
            <p:nvPr/>
          </p:nvSpPr>
          <p:spPr>
            <a:xfrm>
              <a:off x="894285" y="1655467"/>
              <a:ext cx="3925365" cy="88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p:cNvSpPr/>
            <p:nvPr/>
          </p:nvSpPr>
          <p:spPr>
            <a:xfrm>
              <a:off x="984965" y="2127250"/>
              <a:ext cx="1167686" cy="1543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 name="Rectangle 6"/>
          <p:cNvSpPr/>
          <p:nvPr/>
        </p:nvSpPr>
        <p:spPr>
          <a:xfrm>
            <a:off x="3937157" y="1404857"/>
            <a:ext cx="1074259" cy="1434164"/>
          </a:xfrm>
          <a:prstGeom prst="rect">
            <a:avLst/>
          </a:prstGeom>
          <a:no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Left Arrow 14"/>
          <p:cNvSpPr/>
          <p:nvPr/>
        </p:nvSpPr>
        <p:spPr>
          <a:xfrm rot="18779856">
            <a:off x="3110500" y="3121751"/>
            <a:ext cx="842718" cy="322526"/>
          </a:xfrm>
          <a:prstGeom prst="lef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Left Arrow 17"/>
          <p:cNvSpPr/>
          <p:nvPr/>
        </p:nvSpPr>
        <p:spPr>
          <a:xfrm rot="13267287">
            <a:off x="5046684" y="3075253"/>
            <a:ext cx="842718" cy="322526"/>
          </a:xfrm>
          <a:prstGeom prst="lef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p:cNvSpPr txBox="1"/>
          <p:nvPr/>
        </p:nvSpPr>
        <p:spPr>
          <a:xfrm>
            <a:off x="669072" y="3829398"/>
            <a:ext cx="262745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Helvetica" charset="0"/>
                <a:ea typeface="Helvetica" charset="0"/>
                <a:cs typeface="Helvetica" charset="0"/>
              </a:rPr>
              <a:t>Localization </a:t>
            </a:r>
            <a:r>
              <a:rPr kumimoji="0" lang="en-US" sz="1400" b="0" i="0" u="none" strike="noStrike" kern="1200" cap="none" spc="0" normalizeH="0" baseline="0" noProof="0" dirty="0">
                <a:ln>
                  <a:noFill/>
                </a:ln>
                <a:solidFill>
                  <a:prstClr val="black"/>
                </a:solidFill>
                <a:effectLst/>
                <a:uLnTx/>
                <a:uFillTx/>
                <a:latin typeface="Helvetica" charset="0"/>
                <a:ea typeface="Helvetica" charset="0"/>
                <a:cs typeface="Helvetica" charset="0"/>
              </a:rPr>
              <a:t>and Western Blot</a:t>
            </a:r>
          </a:p>
        </p:txBody>
      </p:sp>
      <p:grpSp>
        <p:nvGrpSpPr>
          <p:cNvPr id="22" name="Group 21"/>
          <p:cNvGrpSpPr/>
          <p:nvPr/>
        </p:nvGrpSpPr>
        <p:grpSpPr>
          <a:xfrm>
            <a:off x="907532" y="4202335"/>
            <a:ext cx="2150534" cy="1402255"/>
            <a:chOff x="940883" y="3931745"/>
            <a:chExt cx="2013984" cy="1340587"/>
          </a:xfrm>
        </p:grpSpPr>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6319" t="50785" r="65663" b="36406"/>
            <a:stretch/>
          </p:blipFill>
          <p:spPr>
            <a:xfrm>
              <a:off x="940883" y="3931745"/>
              <a:ext cx="2013984" cy="1340587"/>
            </a:xfrm>
            <a:prstGeom prst="rect">
              <a:avLst/>
            </a:prstGeom>
            <a:ln>
              <a:solidFill>
                <a:schemeClr val="tx1"/>
              </a:solidFill>
            </a:ln>
          </p:spPr>
        </p:pic>
        <p:pic>
          <p:nvPicPr>
            <p:cNvPr id="20" name="Picture 1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9937" t="53652" r="65683" b="38782"/>
            <a:stretch/>
          </p:blipFill>
          <p:spPr>
            <a:xfrm rot="5400000">
              <a:off x="2401538" y="4622082"/>
              <a:ext cx="314876" cy="791782"/>
            </a:xfrm>
            <a:prstGeom prst="rect">
              <a:avLst/>
            </a:prstGeom>
          </p:spPr>
        </p:pic>
        <p:pic>
          <p:nvPicPr>
            <p:cNvPr id="21" name="Picture 20"/>
            <p:cNvPicPr>
              <a:picLocks noChangeAspect="1"/>
            </p:cNvPicPr>
            <p:nvPr/>
          </p:nvPicPr>
          <p:blipFill rotWithShape="1">
            <a:blip r:embed="rId3" cstate="print">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9937" t="53652" r="65683" b="38782"/>
            <a:stretch/>
          </p:blipFill>
          <p:spPr>
            <a:xfrm rot="5400000">
              <a:off x="1179336" y="3693292"/>
              <a:ext cx="314876" cy="791782"/>
            </a:xfrm>
            <a:prstGeom prst="rect">
              <a:avLst/>
            </a:prstGeom>
          </p:spPr>
        </p:pic>
      </p:grpSp>
      <p:sp>
        <p:nvSpPr>
          <p:cNvPr id="23" name="TextBox 22"/>
          <p:cNvSpPr txBox="1"/>
          <p:nvPr/>
        </p:nvSpPr>
        <p:spPr>
          <a:xfrm>
            <a:off x="5432619" y="3981898"/>
            <a:ext cx="2627453" cy="175432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Precipitate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 using anti-GFP</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Purify DNA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Sequence</a:t>
            </a:r>
          </a:p>
        </p:txBody>
      </p:sp>
      <p:sp>
        <p:nvSpPr>
          <p:cNvPr id="24" name="TextBox 23"/>
          <p:cNvSpPr txBox="1"/>
          <p:nvPr/>
        </p:nvSpPr>
        <p:spPr>
          <a:xfrm>
            <a:off x="1247696" y="2852442"/>
            <a:ext cx="262745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Confirmation</a:t>
            </a:r>
          </a:p>
        </p:txBody>
      </p:sp>
      <p:sp>
        <p:nvSpPr>
          <p:cNvPr id="25" name="TextBox 24"/>
          <p:cNvSpPr txBox="1"/>
          <p:nvPr/>
        </p:nvSpPr>
        <p:spPr>
          <a:xfrm>
            <a:off x="5239492" y="2934067"/>
            <a:ext cx="262745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Helvetica" charset="0"/>
                <a:ea typeface="Helvetica" charset="0"/>
                <a:cs typeface="Helvetica" charset="0"/>
              </a:rPr>
              <a:t>ChIP-seq</a:t>
            </a:r>
            <a:endPar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p:txBody>
      </p:sp>
      <p:sp>
        <p:nvSpPr>
          <p:cNvPr id="26" name="Rectangle 25"/>
          <p:cNvSpPr/>
          <p:nvPr/>
        </p:nvSpPr>
        <p:spPr>
          <a:xfrm>
            <a:off x="5850300" y="3829398"/>
            <a:ext cx="1792092" cy="1903425"/>
          </a:xfrm>
          <a:prstGeom prst="rect">
            <a:avLst/>
          </a:prstGeom>
          <a:noFill/>
          <a:ln w="381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p:cNvSpPr txBox="1"/>
          <p:nvPr/>
        </p:nvSpPr>
        <p:spPr>
          <a:xfrm>
            <a:off x="7833314" y="4979721"/>
            <a:ext cx="1288878"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Protocol modified from Lin et al. 2012</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198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0629" y="281816"/>
            <a:ext cx="8888781" cy="1143000"/>
          </a:xfrm>
        </p:spPr>
        <p:txBody>
          <a:bodyPr>
            <a:noAutofit/>
          </a:bodyPr>
          <a:lstStyle/>
          <a:p>
            <a:r>
              <a:rPr lang="en-US" sz="3200" dirty="0">
                <a:latin typeface="Helvetica"/>
                <a:cs typeface="Helvetica"/>
              </a:rPr>
              <a:t>Chromosome “breakdown”: Low GC diatom sequences maintain </a:t>
            </a:r>
            <a:r>
              <a:rPr lang="en-US" sz="3200" dirty="0" err="1">
                <a:latin typeface="Helvetica"/>
                <a:cs typeface="Helvetica"/>
              </a:rPr>
              <a:t>episomes</a:t>
            </a:r>
            <a:r>
              <a:rPr lang="en-US" sz="3200" dirty="0">
                <a:latin typeface="Helvetica"/>
                <a:cs typeface="Helvetica"/>
              </a:rPr>
              <a:t>.</a:t>
            </a:r>
            <a:br>
              <a:rPr lang="en-US" sz="3200" dirty="0">
                <a:latin typeface="Helvetica"/>
                <a:cs typeface="Helvetica"/>
              </a:rPr>
            </a:br>
            <a:r>
              <a:rPr lang="en-US" sz="3200" dirty="0">
                <a:latin typeface="Helvetica"/>
                <a:cs typeface="Helvetica"/>
              </a:rPr>
              <a:t>Centromeres?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49" y="1676400"/>
            <a:ext cx="5994400" cy="4495800"/>
          </a:xfrm>
          <a:prstGeom prst="rect">
            <a:avLst/>
          </a:prstGeom>
        </p:spPr>
      </p:pic>
      <p:grpSp>
        <p:nvGrpSpPr>
          <p:cNvPr id="10" name="Group 9">
            <a:extLst>
              <a:ext uri="{FF2B5EF4-FFF2-40B4-BE49-F238E27FC236}">
                <a16:creationId xmlns:a16="http://schemas.microsoft.com/office/drawing/2014/main" id="{4A28E977-D8A0-4385-89FE-BCC9F1D786A4}"/>
              </a:ext>
            </a:extLst>
          </p:cNvPr>
          <p:cNvGrpSpPr/>
          <p:nvPr/>
        </p:nvGrpSpPr>
        <p:grpSpPr>
          <a:xfrm>
            <a:off x="1905049" y="2293088"/>
            <a:ext cx="5334000" cy="2689984"/>
            <a:chOff x="1752600" y="1424816"/>
            <a:chExt cx="5334000" cy="2689984"/>
          </a:xfrm>
        </p:grpSpPr>
        <p:sp>
          <p:nvSpPr>
            <p:cNvPr id="4" name="TextBox 3">
              <a:extLst>
                <a:ext uri="{FF2B5EF4-FFF2-40B4-BE49-F238E27FC236}">
                  <a16:creationId xmlns:a16="http://schemas.microsoft.com/office/drawing/2014/main" id="{DFDE67F2-5A8B-4FBC-A3BE-7C9F926D85BC}"/>
                </a:ext>
              </a:extLst>
            </p:cNvPr>
            <p:cNvSpPr txBox="1"/>
            <p:nvPr/>
          </p:nvSpPr>
          <p:spPr>
            <a:xfrm>
              <a:off x="1752600" y="1424816"/>
              <a:ext cx="5334000" cy="2689984"/>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BFC281FD-1BE6-4F84-94C9-73F3BECEE643}"/>
                </a:ext>
              </a:extLst>
            </p:cNvPr>
            <p:cNvSpPr txBox="1"/>
            <p:nvPr/>
          </p:nvSpPr>
          <p:spPr>
            <a:xfrm>
              <a:off x="2133600" y="2408872"/>
              <a:ext cx="4604427"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All nuclear centromeres contain a 500-bp region of &lt;33% GC content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(vs. 47% genome average)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No similarities between sequences! </a:t>
              </a:r>
            </a:p>
          </p:txBody>
        </p:sp>
        <p:sp>
          <p:nvSpPr>
            <p:cNvPr id="9" name="Rectangle 8">
              <a:extLst>
                <a:ext uri="{FF2B5EF4-FFF2-40B4-BE49-F238E27FC236}">
                  <a16:creationId xmlns:a16="http://schemas.microsoft.com/office/drawing/2014/main" id="{73C4AF49-0C34-4FE3-97AF-FF1E9732752F}"/>
                </a:ext>
              </a:extLst>
            </p:cNvPr>
            <p:cNvSpPr/>
            <p:nvPr/>
          </p:nvSpPr>
          <p:spPr>
            <a:xfrm>
              <a:off x="2362200" y="1563469"/>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Helvetica"/>
                </a:rPr>
                <a:t>25 Low GC centromeres and the foreign yeast DNA sequence recruit CENP-A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 name="TextBox 10">
            <a:extLst>
              <a:ext uri="{FF2B5EF4-FFF2-40B4-BE49-F238E27FC236}">
                <a16:creationId xmlns:a16="http://schemas.microsoft.com/office/drawing/2014/main" id="{6109AE64-2EDD-4148-909E-F220A079200D}"/>
              </a:ext>
            </a:extLst>
          </p:cNvPr>
          <p:cNvSpPr txBox="1"/>
          <p:nvPr/>
        </p:nvSpPr>
        <p:spPr>
          <a:xfrm>
            <a:off x="43028" y="6553200"/>
            <a:ext cx="346217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mn-ea"/>
                <a:cs typeface="+mn-cs"/>
              </a:rPr>
              <a:t>Diner et al. PNAS (2017)</a:t>
            </a:r>
          </a:p>
        </p:txBody>
      </p:sp>
    </p:spTree>
    <p:extLst>
      <p:ext uri="{BB962C8B-B14F-4D97-AF65-F5344CB8AC3E}">
        <p14:creationId xmlns:p14="http://schemas.microsoft.com/office/powerpoint/2010/main" val="10329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199" y="359394"/>
            <a:ext cx="8526585" cy="1143000"/>
          </a:xfrm>
        </p:spPr>
        <p:txBody>
          <a:bodyPr>
            <a:noAutofit/>
          </a:bodyPr>
          <a:lstStyle/>
          <a:p>
            <a:r>
              <a:rPr lang="en-US" sz="3200" dirty="0">
                <a:latin typeface="Helvetica"/>
                <a:cs typeface="Helvetica"/>
              </a:rPr>
              <a:t>Low GC “rule” </a:t>
            </a:r>
            <a:r>
              <a:rPr lang="en-US" sz="3200" u="sng" dirty="0">
                <a:latin typeface="Helvetica"/>
                <a:cs typeface="Helvetica"/>
              </a:rPr>
              <a:t>mostly</a:t>
            </a:r>
            <a:r>
              <a:rPr lang="en-US" sz="3200" dirty="0">
                <a:latin typeface="Helvetica"/>
                <a:cs typeface="Helvetica"/>
              </a:rPr>
              <a:t> holds up.</a:t>
            </a:r>
            <a:br>
              <a:rPr lang="en-US" sz="3200" dirty="0">
                <a:latin typeface="Helvetica"/>
                <a:cs typeface="Helvetica"/>
              </a:rPr>
            </a:br>
            <a:r>
              <a:rPr lang="en-US" sz="3200" dirty="0">
                <a:latin typeface="Helvetica"/>
                <a:cs typeface="Helvetica"/>
              </a:rPr>
              <a:t>Exceptions have fewer contiguous A/T regions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828" t="29030" r="29831" b="28777"/>
          <a:stretch/>
        </p:blipFill>
        <p:spPr>
          <a:xfrm>
            <a:off x="1169043" y="1818886"/>
            <a:ext cx="6470248" cy="3744356"/>
          </a:xfrm>
          <a:prstGeom prst="rect">
            <a:avLst/>
          </a:prstGeom>
        </p:spPr>
      </p:pic>
      <p:sp>
        <p:nvSpPr>
          <p:cNvPr id="7" name="TextBox 6">
            <a:extLst>
              <a:ext uri="{FF2B5EF4-FFF2-40B4-BE49-F238E27FC236}">
                <a16:creationId xmlns:a16="http://schemas.microsoft.com/office/drawing/2014/main" id="{162FBFFE-CF5B-46C6-BD4E-B7E3A38C862B}"/>
              </a:ext>
            </a:extLst>
          </p:cNvPr>
          <p:cNvSpPr txBox="1"/>
          <p:nvPr/>
        </p:nvSpPr>
        <p:spPr>
          <a:xfrm>
            <a:off x="43028" y="6553200"/>
            <a:ext cx="346217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mn-ea"/>
                <a:cs typeface="+mn-cs"/>
              </a:rPr>
              <a:t>Diner et al. PNAS (2017)</a:t>
            </a:r>
          </a:p>
        </p:txBody>
      </p:sp>
    </p:spTree>
    <p:extLst>
      <p:ext uri="{BB962C8B-B14F-4D97-AF65-F5344CB8AC3E}">
        <p14:creationId xmlns:p14="http://schemas.microsoft.com/office/powerpoint/2010/main" val="176263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p:cNvPicPr>
            <a:picLocks noChangeAspect="1" noChangeArrowheads="1"/>
          </p:cNvPicPr>
          <p:nvPr/>
        </p:nvPicPr>
        <p:blipFill>
          <a:blip r:embed="rId2">
            <a:lum bright="48000" contrast="-48000"/>
            <a:extLst>
              <a:ext uri="{28A0092B-C50C-407E-A947-70E740481C1C}">
                <a14:useLocalDpi xmlns:a14="http://schemas.microsoft.com/office/drawing/2010/main" val="0"/>
              </a:ext>
            </a:extLst>
          </a:blip>
          <a:srcRect t="18340" b="62357"/>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1"/>
          <p:cNvPicPr>
            <a:picLocks noChangeAspect="1" noChangeArrowheads="1"/>
          </p:cNvPicPr>
          <p:nvPr/>
        </p:nvPicPr>
        <p:blipFill>
          <a:blip r:embed="rId2">
            <a:lum bright="48000" contrast="-48000"/>
            <a:extLst>
              <a:ext uri="{28A0092B-C50C-407E-A947-70E740481C1C}">
                <a14:useLocalDpi xmlns:a14="http://schemas.microsoft.com/office/drawing/2010/main" val="0"/>
              </a:ext>
            </a:extLst>
          </a:blip>
          <a:srcRect t="18340" b="62357"/>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5"/>
          <p:cNvSpPr txBox="1">
            <a:spLocks noChangeArrowheads="1"/>
          </p:cNvSpPr>
          <p:nvPr/>
        </p:nvSpPr>
        <p:spPr bwMode="auto">
          <a:xfrm>
            <a:off x="1524000" y="-76200"/>
            <a:ext cx="647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a:ln>
                  <a:noFill/>
                </a:ln>
                <a:solidFill>
                  <a:prstClr val="black"/>
                </a:solidFill>
                <a:effectLst/>
                <a:uLnTx/>
                <a:uFillTx/>
                <a:latin typeface="MS Reference Sans Serif" pitchFamily="34" charset="0"/>
                <a:ea typeface="+mn-ea"/>
                <a:cs typeface="Arial" charset="0"/>
              </a:rPr>
              <a:t>Research Questions</a:t>
            </a:r>
          </a:p>
        </p:txBody>
      </p:sp>
      <p:sp>
        <p:nvSpPr>
          <p:cNvPr id="88069" name="TextBox 3"/>
          <p:cNvSpPr txBox="1">
            <a:spLocks noChangeArrowheads="1"/>
          </p:cNvSpPr>
          <p:nvPr/>
        </p:nvSpPr>
        <p:spPr bwMode="auto">
          <a:xfrm>
            <a:off x="-1" y="1143000"/>
            <a:ext cx="91440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What are the evolutionary origins and ecological significance  of physiological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and niche defining characteristics </a:t>
            </a:r>
          </a:p>
        </p:txBody>
      </p:sp>
      <p:sp>
        <p:nvSpPr>
          <p:cNvPr id="88070" name="TextBox 3"/>
          <p:cNvSpPr txBox="1">
            <a:spLocks noChangeArrowheads="1"/>
          </p:cNvSpPr>
          <p:nvPr/>
        </p:nvSpPr>
        <p:spPr bwMode="auto">
          <a:xfrm>
            <a:off x="114300" y="3460750"/>
            <a:ext cx="88630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prstClr val="black"/>
                </a:solidFill>
                <a:effectLst/>
                <a:uLnTx/>
                <a:uFillTx/>
                <a:latin typeface="MS Reference Sans Serif" pitchFamily="34" charset="0"/>
                <a:ea typeface="+mn-ea"/>
                <a:cs typeface="Arial" charset="0"/>
              </a:rPr>
              <a:t>What are the key regulators of carbon and nitrogen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prstClr val="black"/>
                </a:solidFill>
                <a:effectLst/>
                <a:uLnTx/>
                <a:uFillTx/>
                <a:latin typeface="MS Reference Sans Serif" pitchFamily="34" charset="0"/>
                <a:ea typeface="+mn-ea"/>
                <a:cs typeface="Arial" charset="0"/>
              </a:rPr>
              <a:t>metabolism and metabolic flux in marine phytoplankton</a:t>
            </a:r>
          </a:p>
        </p:txBody>
      </p:sp>
      <p:sp>
        <p:nvSpPr>
          <p:cNvPr id="88071" name="TextBox 6"/>
          <p:cNvSpPr txBox="1">
            <a:spLocks noChangeArrowheads="1"/>
          </p:cNvSpPr>
          <p:nvPr/>
        </p:nvSpPr>
        <p:spPr bwMode="auto">
          <a:xfrm>
            <a:off x="0" y="2428875"/>
            <a:ext cx="899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(inheritance/endosymbiosis, lateral gene transfer,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genome evolution, transposons, sexual cycles, viruses)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8072" name="TextBox 7"/>
          <p:cNvSpPr txBox="1">
            <a:spLocks noChangeArrowheads="1"/>
          </p:cNvSpPr>
          <p:nvPr/>
        </p:nvSpPr>
        <p:spPr bwMode="auto">
          <a:xfrm>
            <a:off x="228600" y="4343400"/>
            <a:ext cx="8610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prstClr val="black"/>
              </a:solidFill>
              <a:effectLst/>
              <a:uLnTx/>
              <a:uFillTx/>
              <a:latin typeface="MS Reference Sans Serif"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MS Reference Sans Serif" pitchFamily="34" charset="0"/>
                <a:ea typeface="+mn-ea"/>
                <a:cs typeface="Arial" charset="0"/>
              </a:rPr>
              <a:t>(carbon, nitrogen, phosphorous, silica, iron and other metals, vitamins)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4007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199" y="359394"/>
            <a:ext cx="8526585" cy="1143000"/>
          </a:xfrm>
        </p:spPr>
        <p:txBody>
          <a:bodyPr>
            <a:noAutofit/>
          </a:bodyPr>
          <a:lstStyle/>
          <a:p>
            <a:r>
              <a:rPr lang="en-US" sz="3200" dirty="0">
                <a:latin typeface="Helvetica"/>
                <a:cs typeface="Helvetica"/>
              </a:rPr>
              <a:t>What does this mean for phytoplankton-bacteria interactions?</a:t>
            </a:r>
          </a:p>
        </p:txBody>
      </p:sp>
      <p:sp>
        <p:nvSpPr>
          <p:cNvPr id="7" name="Title 1"/>
          <p:cNvSpPr txBox="1">
            <a:spLocks/>
          </p:cNvSpPr>
          <p:nvPr/>
        </p:nvSpPr>
        <p:spPr>
          <a:xfrm>
            <a:off x="568989" y="930894"/>
            <a:ext cx="8414795" cy="579415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514350" marR="0" lvl="0" indent="-514350" algn="ctr" defTabSz="457200" rtl="0" eaLnBrk="1" fontAlgn="auto" latinLnBrk="0" hangingPunct="1">
              <a:lnSpc>
                <a:spcPct val="100000"/>
              </a:lnSpc>
              <a:spcBef>
                <a:spcPct val="0"/>
              </a:spcBef>
              <a:spcAft>
                <a:spcPts val="0"/>
              </a:spcAft>
              <a:buClrTx/>
              <a:buSzTx/>
              <a:buFontTx/>
              <a:buAutoNum type="arabicParenR"/>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ctr" defTabSz="457200" rtl="0" eaLnBrk="1" fontAlgn="auto" latinLnBrk="0" hangingPunct="1">
              <a:lnSpc>
                <a:spcPct val="100000"/>
              </a:lnSpc>
              <a:spcBef>
                <a:spcPct val="0"/>
              </a:spcBef>
              <a:spcAft>
                <a:spcPts val="0"/>
              </a:spcAft>
              <a:buClrTx/>
              <a:buSzTx/>
              <a:buFontTx/>
              <a:buAutoNum type="arabicParenR"/>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ctr" defTabSz="457200" rtl="0" eaLnBrk="1" fontAlgn="auto" latinLnBrk="0" hangingPunct="1">
              <a:lnSpc>
                <a:spcPct val="100000"/>
              </a:lnSpc>
              <a:spcBef>
                <a:spcPct val="0"/>
              </a:spcBef>
              <a:spcAft>
                <a:spcPts val="0"/>
              </a:spcAft>
              <a:buClrTx/>
              <a:buSzTx/>
              <a:buFontTx/>
              <a:buAutoNum type="arabicParenR"/>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l" defTabSz="457200" rtl="0" eaLnBrk="1" fontAlgn="auto" latinLnBrk="0" hangingPunct="1">
              <a:lnSpc>
                <a:spcPct val="100000"/>
              </a:lnSpc>
              <a:spcBef>
                <a:spcPct val="0"/>
              </a:spcBef>
              <a:spcAft>
                <a:spcPts val="0"/>
              </a:spcAft>
              <a:buClrTx/>
              <a:buSzTx/>
              <a:buFontTx/>
              <a:buAutoNum type="arabicParenR"/>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Transgene delivery tool!</a:t>
            </a:r>
          </a:p>
          <a:p>
            <a:pPr marL="857250" marR="0" lvl="0" indent="-342900" algn="l" defTabSz="457200" rtl="0" eaLnBrk="1" fontAlgn="auto" latinLnBrk="0" hangingPunct="1">
              <a:lnSpc>
                <a:spcPct val="100000"/>
              </a:lnSpc>
              <a:spcBef>
                <a:spcPct val="0"/>
              </a:spcBef>
              <a:spcAft>
                <a:spcPts val="0"/>
              </a:spcAft>
              <a:buClrTx/>
              <a:buSzTx/>
              <a:buFontTx/>
              <a:buChar char="-"/>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Marine bacteria for delivery?</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l" defTabSz="457200" rtl="0" eaLnBrk="1" fontAlgn="auto" latinLnBrk="0" hangingPunct="1">
              <a:lnSpc>
                <a:spcPct val="100000"/>
              </a:lnSpc>
              <a:spcBef>
                <a:spcPct val="0"/>
              </a:spcBef>
              <a:spcAft>
                <a:spcPts val="0"/>
              </a:spcAft>
              <a:buClrTx/>
              <a:buSzTx/>
              <a:buFont typeface="+mj-lt"/>
              <a:buAutoNum type="arabicParenR" startAt="2"/>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Bacterial conjugation may be a foreign gene delivery mechanism (plasmids, ICE’s?). </a:t>
            </a:r>
          </a:p>
          <a:p>
            <a:pPr marL="857250" marR="0" lvl="0" indent="-342900" algn="l" defTabSz="457200" rtl="0" eaLnBrk="1" fontAlgn="auto" latinLnBrk="0" hangingPunct="1">
              <a:lnSpc>
                <a:spcPct val="100000"/>
              </a:lnSpc>
              <a:spcBef>
                <a:spcPct val="0"/>
              </a:spcBef>
              <a:spcAft>
                <a:spcPts val="0"/>
              </a:spcAft>
              <a:buClrTx/>
              <a:buSzTx/>
              <a:buFontTx/>
              <a:buChar char="-"/>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Does this actually happen? How often? Consequences?</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l" defTabSz="457200" rtl="0" eaLnBrk="1" fontAlgn="auto" latinLnBrk="0" hangingPunct="1">
              <a:lnSpc>
                <a:spcPct val="100000"/>
              </a:lnSpc>
              <a:spcBef>
                <a:spcPct val="0"/>
              </a:spcBef>
              <a:spcAft>
                <a:spcPts val="0"/>
              </a:spcAft>
              <a:buClrTx/>
              <a:buSzTx/>
              <a:buFont typeface="+mj-lt"/>
              <a:buAutoNum type="arabicParenR" startAt="3"/>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Very common sequences with low GC content can enable nuclear gene acquisition through “hijacking” replication machinery</a:t>
            </a:r>
          </a:p>
          <a:p>
            <a:pPr marL="857250" marR="0" lvl="0" indent="-342900" algn="l" defTabSz="457200" rtl="0" eaLnBrk="1" fontAlgn="auto" latinLnBrk="0" hangingPunct="1">
              <a:lnSpc>
                <a:spcPct val="100000"/>
              </a:lnSpc>
              <a:spcBef>
                <a:spcPct val="0"/>
              </a:spcBef>
              <a:spcAft>
                <a:spcPts val="0"/>
              </a:spcAft>
              <a:buClrTx/>
              <a:buSzTx/>
              <a:buFontTx/>
              <a:buChar char="-"/>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Intracellular or extracellular nuclear DNA acquisition</a:t>
            </a:r>
          </a:p>
          <a:p>
            <a:pPr marL="857250" marR="0" lvl="0" indent="-342900" algn="l" defTabSz="457200" rtl="0" eaLnBrk="1" fontAlgn="auto" latinLnBrk="0" hangingPunct="1">
              <a:lnSpc>
                <a:spcPct val="100000"/>
              </a:lnSpc>
              <a:spcBef>
                <a:spcPct val="0"/>
              </a:spcBef>
              <a:spcAft>
                <a:spcPts val="0"/>
              </a:spcAft>
              <a:buClrTx/>
              <a:buSzTx/>
              <a:buFontTx/>
              <a:buChar char="-"/>
              <a:tabLst/>
              <a:defRPr/>
            </a:pPr>
            <a:r>
              <a:rPr kumimoji="0" lang="en-US" sz="2200" b="0" i="0" u="none" strike="noStrike" kern="1200" cap="none" spc="0" normalizeH="0" baseline="0" noProof="0" dirty="0">
                <a:ln>
                  <a:noFill/>
                </a:ln>
                <a:solidFill>
                  <a:prstClr val="black"/>
                </a:solidFill>
                <a:effectLst/>
                <a:uLnTx/>
                <a:uFillTx/>
                <a:latin typeface="Helvetica"/>
                <a:ea typeface="+mj-ea"/>
                <a:cs typeface="Helvetica"/>
              </a:rPr>
              <a:t>Probably most common between organelles and nuclear genome</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a:p>
            <a:pPr marL="514350" marR="0" lvl="0" indent="-514350" algn="ctr" defTabSz="457200" rtl="0" eaLnBrk="1" fontAlgn="auto" latinLnBrk="0" hangingPunct="1">
              <a:lnSpc>
                <a:spcPct val="100000"/>
              </a:lnSpc>
              <a:spcBef>
                <a:spcPct val="0"/>
              </a:spcBef>
              <a:spcAft>
                <a:spcPts val="0"/>
              </a:spcAft>
              <a:buClrTx/>
              <a:buSzTx/>
              <a:buFontTx/>
              <a:buAutoNum type="arabicParenR"/>
              <a:tabLst/>
              <a:defRPr/>
            </a:pPr>
            <a:endParaRPr kumimoji="0" lang="en-US" sz="2200" b="0" i="0" u="none" strike="noStrike" kern="1200" cap="none" spc="0" normalizeH="0" baseline="0" noProof="0" dirty="0">
              <a:ln>
                <a:noFill/>
              </a:ln>
              <a:solidFill>
                <a:prstClr val="black"/>
              </a:solidFill>
              <a:effectLst/>
              <a:uLnTx/>
              <a:uFillTx/>
              <a:latin typeface="Helvetica"/>
              <a:ea typeface="+mj-ea"/>
              <a:cs typeface="Helvetica"/>
            </a:endParaRPr>
          </a:p>
        </p:txBody>
      </p:sp>
    </p:spTree>
    <p:extLst>
      <p:ext uri="{BB962C8B-B14F-4D97-AF65-F5344CB8AC3E}">
        <p14:creationId xmlns:p14="http://schemas.microsoft.com/office/powerpoint/2010/main" val="4198086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Diatoms have a high affinity for ‘free’ ferric iron</a:t>
            </a:r>
          </a:p>
        </p:txBody>
      </p:sp>
      <p:sp>
        <p:nvSpPr>
          <p:cNvPr id="3" name="Content Placeholder 2"/>
          <p:cNvSpPr>
            <a:spLocks noGrp="1"/>
          </p:cNvSpPr>
          <p:nvPr>
            <p:ph sz="half" idx="1"/>
          </p:nvPr>
        </p:nvSpPr>
        <p:spPr>
          <a:xfrm>
            <a:off x="457200" y="1600200"/>
            <a:ext cx="4495800" cy="4525963"/>
          </a:xfrm>
        </p:spPr>
        <p:txBody>
          <a:bodyPr>
            <a:normAutofit/>
          </a:bodyPr>
          <a:lstStyle/>
          <a:p>
            <a:r>
              <a:rPr lang="en-US" sz="2400" dirty="0"/>
              <a:t>Most iron in the ocean is complexed – very little free iron</a:t>
            </a:r>
          </a:p>
          <a:p>
            <a:r>
              <a:rPr lang="en-US" sz="2400" dirty="0"/>
              <a:t>However diatom growth is most influenced by conc. of [Fe’]</a:t>
            </a:r>
            <a:endParaRPr lang="en-US" sz="2400" baseline="30000" dirty="0"/>
          </a:p>
          <a:p>
            <a:r>
              <a:rPr lang="en-US" sz="2400" dirty="0"/>
              <a:t>Anderson and Morel (1982) estimated the affinity of a diatom for [Fe’] at 10</a:t>
            </a:r>
            <a:r>
              <a:rPr lang="en-US" sz="2400" baseline="30000" dirty="0"/>
              <a:t>19</a:t>
            </a:r>
            <a:r>
              <a:rPr lang="en-US" sz="2400" dirty="0"/>
              <a:t> M</a:t>
            </a:r>
            <a:r>
              <a:rPr lang="en-US" sz="2400" baseline="30000" dirty="0"/>
              <a:t>-1</a:t>
            </a:r>
          </a:p>
          <a:p>
            <a:r>
              <a:rPr lang="en-US" sz="2400" dirty="0"/>
              <a:t>Only known iron binding protein with an affinity that high are </a:t>
            </a:r>
            <a:r>
              <a:rPr lang="en-US" sz="2400" dirty="0" err="1"/>
              <a:t>transferrins</a:t>
            </a:r>
            <a:endParaRPr lang="en-US" sz="2400" dirty="0"/>
          </a:p>
          <a:p>
            <a:endParaRPr lang="en-US" sz="2400" dirty="0"/>
          </a:p>
        </p:txBody>
      </p:sp>
      <p:pic>
        <p:nvPicPr>
          <p:cNvPr id="5"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600200"/>
            <a:ext cx="32766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4928026"/>
            <a:ext cx="318863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Diatom community, Ross Sea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(J. McQuaid)</a:t>
            </a:r>
          </a:p>
        </p:txBody>
      </p:sp>
    </p:spTree>
    <p:extLst>
      <p:ext uri="{BB962C8B-B14F-4D97-AF65-F5344CB8AC3E}">
        <p14:creationId xmlns:p14="http://schemas.microsoft.com/office/powerpoint/2010/main" val="3141888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dirty="0" err="1"/>
              <a:t>Transferrins</a:t>
            </a:r>
            <a:r>
              <a:rPr lang="en-US" sz="3200" dirty="0"/>
              <a:t> are high-affinity Fe binding proteins</a:t>
            </a:r>
          </a:p>
        </p:txBody>
      </p:sp>
      <p:sp>
        <p:nvSpPr>
          <p:cNvPr id="14" name="Content Placeholder 4"/>
          <p:cNvSpPr txBox="1">
            <a:spLocks/>
          </p:cNvSpPr>
          <p:nvPr/>
        </p:nvSpPr>
        <p:spPr>
          <a:xfrm>
            <a:off x="609600" y="2743200"/>
            <a:ext cx="3200400" cy="34664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2" descr="https://d.gr-assets.com/hostedimages/1396762972ra/918444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57400"/>
            <a:ext cx="3699950" cy="37147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2400" y="1819275"/>
            <a:ext cx="3352800" cy="4191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Transferrins</a:t>
            </a:r>
            <a:r>
              <a:rPr kumimoji="0" lang="en-US" sz="1800" b="1" i="0" u="none" strike="noStrike" kern="1200" cap="none" spc="0" normalizeH="0" baseline="0" noProof="0" dirty="0">
                <a:ln>
                  <a:noFill/>
                </a:ln>
                <a:solidFill>
                  <a:prstClr val="black"/>
                </a:solidFill>
                <a:effectLst/>
                <a:uLnTx/>
                <a:uFillTx/>
                <a:latin typeface="Calibri"/>
                <a:ea typeface="+mn-ea"/>
                <a:cs typeface="+mn-cs"/>
              </a:rPr>
              <a:t>: a metazoan trick</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Used for inter-cellular trans-port and iron sequestration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Transferrin proteins have very high affinities for iron: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Kd</a:t>
            </a:r>
            <a:r>
              <a:rPr kumimoji="0" lang="en-US" sz="1800" b="1" i="0" u="none" strike="noStrike" kern="1200" cap="none" spc="0" normalizeH="0" baseline="0" noProof="0" dirty="0">
                <a:ln>
                  <a:noFill/>
                </a:ln>
                <a:solidFill>
                  <a:prstClr val="black"/>
                </a:solidFill>
                <a:effectLst/>
                <a:uLnTx/>
                <a:uFillTx/>
                <a:latin typeface="Calibri"/>
                <a:ea typeface="+mn-ea"/>
                <a:cs typeface="+mn-cs"/>
              </a:rPr>
              <a:t> = 10</a:t>
            </a:r>
            <a:r>
              <a:rPr kumimoji="0" lang="en-US" sz="1800" b="1" i="0" u="none" strike="noStrike" kern="1200" cap="none" spc="0" normalizeH="0" baseline="30000" noProof="0" dirty="0">
                <a:ln>
                  <a:noFill/>
                </a:ln>
                <a:solidFill>
                  <a:prstClr val="black"/>
                </a:solidFill>
                <a:effectLst/>
                <a:uLnTx/>
                <a:uFillTx/>
                <a:latin typeface="Calibri"/>
                <a:ea typeface="+mn-ea"/>
                <a:cs typeface="+mn-cs"/>
              </a:rPr>
              <a:t>22</a:t>
            </a:r>
            <a:r>
              <a:rPr kumimoji="0" lang="en-US" sz="1800" b="1" i="0" u="none" strike="noStrike" kern="1200" cap="none" spc="0" normalizeH="0" baseline="0" noProof="0" dirty="0">
                <a:ln>
                  <a:noFill/>
                </a:ln>
                <a:solidFill>
                  <a:prstClr val="black"/>
                </a:solidFill>
                <a:effectLst/>
                <a:uLnTx/>
                <a:uFillTx/>
                <a:latin typeface="Calibri"/>
                <a:ea typeface="+mn-ea"/>
                <a:cs typeface="+mn-cs"/>
              </a:rPr>
              <a:t> M</a:t>
            </a:r>
            <a:r>
              <a:rPr kumimoji="0" lang="en-US" sz="1800" b="1" i="0" u="none" strike="noStrike" kern="1200" cap="none" spc="0" normalizeH="0" baseline="30000" noProof="0" dirty="0">
                <a:ln>
                  <a:noFill/>
                </a:ln>
                <a:solidFill>
                  <a:prstClr val="black"/>
                </a:solidFill>
                <a:effectLst/>
                <a:uLnTx/>
                <a:uFillTx/>
                <a:latin typeface="Calibri"/>
                <a:ea typeface="+mn-ea"/>
                <a:cs typeface="+mn-cs"/>
              </a:rPr>
              <a:t>-1</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Iron-loaded transferrin is internalized via </a:t>
            </a:r>
            <a:r>
              <a:rPr kumimoji="0" lang="en-US" sz="1800" b="0" i="0" u="sng" strike="noStrike" kern="1200" cap="none" spc="0" normalizeH="0" baseline="0" noProof="0" dirty="0">
                <a:ln>
                  <a:noFill/>
                </a:ln>
                <a:solidFill>
                  <a:prstClr val="black"/>
                </a:solidFill>
                <a:effectLst/>
                <a:uLnTx/>
                <a:uFillTx/>
                <a:latin typeface="Calibri"/>
                <a:ea typeface="+mn-ea"/>
                <a:cs typeface="+mn-cs"/>
              </a:rPr>
              <a:t>receptor mediated endocytosis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Transferrin affinity altered by pH changes in the endosome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Hypothesized there must be a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phytotransferrin</a:t>
            </a:r>
            <a:r>
              <a:rPr kumimoji="0" lang="en-US" sz="1800" b="0" i="0" u="none" strike="noStrike" kern="1200" cap="none" spc="0" normalizeH="0" baseline="0" noProof="0" dirty="0">
                <a:ln>
                  <a:noFill/>
                </a:ln>
                <a:solidFill>
                  <a:prstClr val="black"/>
                </a:solidFill>
                <a:effectLst/>
                <a:uLnTx/>
                <a:uFillTx/>
                <a:latin typeface="Calibri"/>
                <a:ea typeface="+mn-ea"/>
                <a:cs typeface="+mn-cs"/>
              </a:rPr>
              <a:t>’ equivalent</a:t>
            </a:r>
          </a:p>
        </p:txBody>
      </p:sp>
    </p:spTree>
    <p:extLst>
      <p:ext uri="{BB962C8B-B14F-4D97-AF65-F5344CB8AC3E}">
        <p14:creationId xmlns:p14="http://schemas.microsoft.com/office/powerpoint/2010/main" val="758392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76200"/>
            <a:ext cx="5638800" cy="792162"/>
          </a:xfrm>
        </p:spPr>
        <p:txBody>
          <a:bodyPr>
            <a:normAutofit fontScale="90000"/>
          </a:bodyPr>
          <a:lstStyle/>
          <a:p>
            <a:r>
              <a:rPr lang="en-US" sz="2400" b="1" dirty="0"/>
              <a:t>Alignment of metazoan </a:t>
            </a:r>
            <a:r>
              <a:rPr lang="en-US" sz="2400" b="1" dirty="0" err="1"/>
              <a:t>transferrins</a:t>
            </a:r>
            <a:r>
              <a:rPr lang="en-US" sz="2400" b="1" dirty="0"/>
              <a:t> and phytoplankton ISIP2a proteins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12" y="2819400"/>
            <a:ext cx="9027588" cy="499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2438400" y="2743200"/>
            <a:ext cx="304800" cy="1066800"/>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5943600" y="5315091"/>
            <a:ext cx="304800" cy="1066800"/>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7565320" y="3962400"/>
            <a:ext cx="304800" cy="1066800"/>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4477806" y="2743200"/>
            <a:ext cx="304800" cy="1066800"/>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6715387" y="2745263"/>
            <a:ext cx="304800" cy="1066800"/>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6447179" y="2743200"/>
            <a:ext cx="304800" cy="1066800"/>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2" descr="http://ars.els-cdn.com/content/image/1-s2.0-S1096495905001624-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28600"/>
            <a:ext cx="2133600" cy="166554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2975504" y="1832592"/>
            <a:ext cx="114300" cy="364081"/>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6391537" y="2133600"/>
            <a:ext cx="2597179" cy="461665"/>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Metal coordinating residues, human transferrin (Lambert </a:t>
            </a:r>
            <a:r>
              <a:rPr kumimoji="0" lang="en-US" sz="1200" b="0" i="1" u="none" strike="noStrike" kern="1200" cap="none" spc="0" normalizeH="0" baseline="0" noProof="0" dirty="0">
                <a:ln>
                  <a:noFill/>
                </a:ln>
                <a:solidFill>
                  <a:prstClr val="black"/>
                </a:solidFill>
                <a:effectLst/>
                <a:uLnTx/>
                <a:uFillTx/>
                <a:latin typeface="Calibri"/>
                <a:ea typeface="+mn-ea"/>
                <a:cs typeface="+mn-cs"/>
              </a:rPr>
              <a:t>et al, 2005)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val 15"/>
          <p:cNvSpPr/>
          <p:nvPr/>
        </p:nvSpPr>
        <p:spPr>
          <a:xfrm>
            <a:off x="2975504" y="2332153"/>
            <a:ext cx="114300" cy="364081"/>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3089804" y="1829966"/>
            <a:ext cx="26345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Iron coordinating residues</a:t>
            </a:r>
          </a:p>
        </p:txBody>
      </p:sp>
      <p:sp>
        <p:nvSpPr>
          <p:cNvPr id="18" name="TextBox 17"/>
          <p:cNvSpPr txBox="1"/>
          <p:nvPr/>
        </p:nvSpPr>
        <p:spPr>
          <a:xfrm>
            <a:off x="3089804" y="2319711"/>
            <a:ext cx="3234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Carbonate coordinating residues</a:t>
            </a:r>
          </a:p>
        </p:txBody>
      </p:sp>
      <p:sp>
        <p:nvSpPr>
          <p:cNvPr id="14" name="TextBox 13"/>
          <p:cNvSpPr txBox="1"/>
          <p:nvPr/>
        </p:nvSpPr>
        <p:spPr>
          <a:xfrm>
            <a:off x="2667000" y="1077897"/>
            <a:ext cx="44155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Canonical iron binding residues conserved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protein not so much…</a:t>
            </a:r>
          </a:p>
        </p:txBody>
      </p:sp>
      <p:pic>
        <p:nvPicPr>
          <p:cNvPr id="15" name="Picture 14">
            <a:extLst>
              <a:ext uri="{FF2B5EF4-FFF2-40B4-BE49-F238E27FC236}">
                <a16:creationId xmlns:a16="http://schemas.microsoft.com/office/drawing/2014/main" id="{AEEFBA7C-B207-452F-9874-908BC42B2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4" y="620993"/>
            <a:ext cx="2679047" cy="1786031"/>
          </a:xfrm>
          <a:prstGeom prst="rect">
            <a:avLst/>
          </a:prstGeom>
        </p:spPr>
      </p:pic>
      <p:sp>
        <p:nvSpPr>
          <p:cNvPr id="19" name="TextBox 18">
            <a:extLst>
              <a:ext uri="{FF2B5EF4-FFF2-40B4-BE49-F238E27FC236}">
                <a16:creationId xmlns:a16="http://schemas.microsoft.com/office/drawing/2014/main" id="{18DCA59F-23E2-4EBD-BA0C-464479FA3AFA}"/>
              </a:ext>
            </a:extLst>
          </p:cNvPr>
          <p:cNvSpPr txBox="1"/>
          <p:nvPr/>
        </p:nvSpPr>
        <p:spPr>
          <a:xfrm>
            <a:off x="214124" y="2338001"/>
            <a:ext cx="2376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Jeff McQuaid, SIO/JCVI</a:t>
            </a:r>
          </a:p>
        </p:txBody>
      </p:sp>
    </p:spTree>
    <p:extLst>
      <p:ext uri="{BB962C8B-B14F-4D97-AF65-F5344CB8AC3E}">
        <p14:creationId xmlns:p14="http://schemas.microsoft.com/office/powerpoint/2010/main" val="406381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583" y="217902"/>
            <a:ext cx="7848600" cy="1072766"/>
          </a:xfrm>
        </p:spPr>
        <p:txBody>
          <a:bodyPr>
            <a:normAutofit/>
          </a:bodyPr>
          <a:lstStyle/>
          <a:p>
            <a:pPr algn="ctr"/>
            <a:r>
              <a:rPr lang="en-US" sz="3000" b="1" u="sng" dirty="0"/>
              <a:t>Biochemistry Part I: </a:t>
            </a:r>
            <a:r>
              <a:rPr lang="en-US" sz="3000" b="1" dirty="0"/>
              <a:t>Complementation</a:t>
            </a:r>
            <a:br>
              <a:rPr lang="en-US" sz="3000" b="1" dirty="0"/>
            </a:br>
            <a:r>
              <a:rPr lang="en-US" sz="3000" b="1" dirty="0"/>
              <a:t> and Mutagenesis</a:t>
            </a:r>
          </a:p>
        </p:txBody>
      </p:sp>
      <p:pic>
        <p:nvPicPr>
          <p:cNvPr id="17" name="Content Placeholder 16"/>
          <p:cNvPicPr>
            <a:picLocks noGrp="1" noChangeAspect="1"/>
          </p:cNvPicPr>
          <p:nvPr>
            <p:ph sz="half" idx="1"/>
          </p:nvPr>
        </p:nvPicPr>
        <p:blipFill>
          <a:blip r:embed="rId3"/>
          <a:stretch>
            <a:fillRect/>
          </a:stretch>
        </p:blipFill>
        <p:spPr>
          <a:xfrm>
            <a:off x="507913" y="3186724"/>
            <a:ext cx="2327350" cy="1732938"/>
          </a:xfrm>
          <a:prstGeom prst="rect">
            <a:avLst/>
          </a:prstGeom>
        </p:spPr>
      </p:pic>
      <p:sp>
        <p:nvSpPr>
          <p:cNvPr id="4" name="Content Placeholder 3"/>
          <p:cNvSpPr>
            <a:spLocks noGrp="1"/>
          </p:cNvSpPr>
          <p:nvPr>
            <p:ph sz="half" idx="2"/>
          </p:nvPr>
        </p:nvSpPr>
        <p:spPr>
          <a:xfrm>
            <a:off x="2994389" y="1786600"/>
            <a:ext cx="3112262" cy="3242600"/>
          </a:xfrm>
        </p:spPr>
        <p:txBody>
          <a:bodyPr/>
          <a:lstStyle/>
          <a:p>
            <a:pPr marL="0" indent="0">
              <a:buNone/>
            </a:pPr>
            <a:r>
              <a:rPr lang="en-US" sz="1800" u="sng" dirty="0"/>
              <a:t>Complementing with human TF</a:t>
            </a:r>
          </a:p>
          <a:p>
            <a:r>
              <a:rPr lang="en-US" sz="1500" dirty="0"/>
              <a:t>Knockout had 90% loss of function</a:t>
            </a:r>
          </a:p>
          <a:p>
            <a:r>
              <a:rPr lang="en-US" sz="1500" dirty="0"/>
              <a:t>Synthesized and fused </a:t>
            </a:r>
            <a:r>
              <a:rPr lang="en-US" sz="1500" dirty="0" err="1"/>
              <a:t>hTF</a:t>
            </a:r>
            <a:r>
              <a:rPr lang="en-US" sz="1500" dirty="0"/>
              <a:t> to ISIP2a TM-region and Signal Peptide</a:t>
            </a:r>
          </a:p>
          <a:p>
            <a:r>
              <a:rPr lang="en-US" sz="1500" dirty="0"/>
              <a:t>Human TF restored high affinity uptake (15 </a:t>
            </a:r>
            <a:r>
              <a:rPr lang="en-US" sz="1500" dirty="0" err="1"/>
              <a:t>pM</a:t>
            </a:r>
            <a:r>
              <a:rPr lang="en-US" sz="1500" dirty="0"/>
              <a:t> </a:t>
            </a:r>
            <a:r>
              <a:rPr lang="en-US" sz="1500" baseline="30000" dirty="0"/>
              <a:t>59</a:t>
            </a:r>
            <a:r>
              <a:rPr lang="en-US" sz="1500" dirty="0"/>
              <a:t>Fe′)</a:t>
            </a:r>
          </a:p>
          <a:p>
            <a:pPr marL="0" indent="0">
              <a:buNone/>
            </a:pPr>
            <a:r>
              <a:rPr lang="en-US" sz="1800" u="sng" dirty="0">
                <a:solidFill>
                  <a:schemeClr val="bg1">
                    <a:lumMod val="75000"/>
                  </a:schemeClr>
                </a:solidFill>
              </a:rPr>
              <a:t>Site Directed Mutagenesis</a:t>
            </a:r>
          </a:p>
          <a:p>
            <a:r>
              <a:rPr lang="en-US" sz="1500" dirty="0">
                <a:solidFill>
                  <a:schemeClr val="bg1">
                    <a:lumMod val="75000"/>
                  </a:schemeClr>
                </a:solidFill>
              </a:rPr>
              <a:t>Changed active site </a:t>
            </a:r>
            <a:r>
              <a:rPr lang="en-US" sz="1500" dirty="0" err="1">
                <a:solidFill>
                  <a:schemeClr val="bg1">
                    <a:lumMod val="75000"/>
                  </a:schemeClr>
                </a:solidFill>
              </a:rPr>
              <a:t>tryosines</a:t>
            </a:r>
            <a:r>
              <a:rPr lang="en-US" sz="1500" dirty="0">
                <a:solidFill>
                  <a:schemeClr val="bg1">
                    <a:lumMod val="75000"/>
                  </a:schemeClr>
                </a:solidFill>
              </a:rPr>
              <a:t> to </a:t>
            </a:r>
            <a:r>
              <a:rPr lang="en-US" sz="1500" dirty="0" err="1">
                <a:solidFill>
                  <a:schemeClr val="bg1">
                    <a:lumMod val="75000"/>
                  </a:schemeClr>
                </a:solidFill>
              </a:rPr>
              <a:t>phenylalanined</a:t>
            </a:r>
            <a:r>
              <a:rPr lang="en-US" sz="1500" dirty="0">
                <a:solidFill>
                  <a:schemeClr val="bg1">
                    <a:lumMod val="75000"/>
                  </a:schemeClr>
                </a:solidFill>
              </a:rPr>
              <a:t> and complemented</a:t>
            </a:r>
          </a:p>
          <a:p>
            <a:r>
              <a:rPr lang="en-US" sz="1500" dirty="0">
                <a:solidFill>
                  <a:schemeClr val="bg1">
                    <a:lumMod val="75000"/>
                  </a:schemeClr>
                </a:solidFill>
              </a:rPr>
              <a:t>All showed reduction in binding</a:t>
            </a:r>
          </a:p>
          <a:p>
            <a:endParaRPr lang="en-US" sz="1500" dirty="0"/>
          </a:p>
        </p:txBody>
      </p:sp>
      <p:pic>
        <p:nvPicPr>
          <p:cNvPr id="7" name="Picture 2" descr="https://t1.ftcdn.net/jpg/00/33/94/30/500_F_33943033_1GI15usgyTKyNiEV8fPMrWlzySaYlKW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887462"/>
            <a:ext cx="431712" cy="575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106652" y="3511679"/>
            <a:ext cx="2621648" cy="132718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8247" y="1712888"/>
            <a:ext cx="2370053" cy="1603689"/>
          </a:xfrm>
          <a:prstGeom prst="rect">
            <a:avLst/>
          </a:prstGeom>
        </p:spPr>
      </p:pic>
      <p:pic>
        <p:nvPicPr>
          <p:cNvPr id="12" name="Content Placeholder 40"/>
          <p:cNvPicPr>
            <a:picLocks noChangeAspect="1"/>
          </p:cNvPicPr>
          <p:nvPr/>
        </p:nvPicPr>
        <p:blipFill>
          <a:blip r:embed="rId7"/>
          <a:stretch>
            <a:fillRect/>
          </a:stretch>
        </p:blipFill>
        <p:spPr>
          <a:xfrm>
            <a:off x="403049" y="1786600"/>
            <a:ext cx="2319877" cy="1427617"/>
          </a:xfrm>
          <a:prstGeom prst="rect">
            <a:avLst/>
          </a:prstGeom>
        </p:spPr>
      </p:pic>
      <p:sp>
        <p:nvSpPr>
          <p:cNvPr id="10" name="TextBox 5">
            <a:extLst>
              <a:ext uri="{FF2B5EF4-FFF2-40B4-BE49-F238E27FC236}">
                <a16:creationId xmlns:a16="http://schemas.microsoft.com/office/drawing/2014/main" id="{F48830AC-7762-4EAB-943B-29982E694574}"/>
              </a:ext>
            </a:extLst>
          </p:cNvPr>
          <p:cNvSpPr txBox="1">
            <a:spLocks noChangeArrowheads="1"/>
          </p:cNvSpPr>
          <p:nvPr/>
        </p:nvSpPr>
        <p:spPr bwMode="auto">
          <a:xfrm>
            <a:off x="5486400" y="6519446"/>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24942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65" y="62732"/>
            <a:ext cx="8549488" cy="1072766"/>
          </a:xfrm>
        </p:spPr>
        <p:txBody>
          <a:bodyPr>
            <a:normAutofit/>
          </a:bodyPr>
          <a:lstStyle/>
          <a:p>
            <a:pPr algn="ctr"/>
            <a:r>
              <a:rPr lang="en-US" sz="3000" b="1" u="sng" dirty="0"/>
              <a:t>Biochemistry Part I: </a:t>
            </a:r>
            <a:r>
              <a:rPr lang="en-US" sz="3000" b="1" dirty="0"/>
              <a:t>Complementation</a:t>
            </a:r>
            <a:br>
              <a:rPr lang="en-US" sz="3000" b="1" dirty="0"/>
            </a:br>
            <a:r>
              <a:rPr lang="en-US" sz="3000" b="1" dirty="0"/>
              <a:t> and Mutagenesis</a:t>
            </a:r>
          </a:p>
        </p:txBody>
      </p:sp>
      <p:pic>
        <p:nvPicPr>
          <p:cNvPr id="17" name="Content Placeholder 16"/>
          <p:cNvPicPr>
            <a:picLocks noGrp="1" noChangeAspect="1"/>
          </p:cNvPicPr>
          <p:nvPr>
            <p:ph sz="half" idx="1"/>
          </p:nvPr>
        </p:nvPicPr>
        <p:blipFill>
          <a:blip r:embed="rId3"/>
          <a:stretch>
            <a:fillRect/>
          </a:stretch>
        </p:blipFill>
        <p:spPr>
          <a:xfrm>
            <a:off x="431712" y="3226436"/>
            <a:ext cx="2327350" cy="1732938"/>
          </a:xfrm>
          <a:prstGeom prst="rect">
            <a:avLst/>
          </a:prstGeom>
        </p:spPr>
      </p:pic>
      <p:sp>
        <p:nvSpPr>
          <p:cNvPr id="4" name="Content Placeholder 3"/>
          <p:cNvSpPr>
            <a:spLocks noGrp="1"/>
          </p:cNvSpPr>
          <p:nvPr>
            <p:ph sz="half" idx="2"/>
          </p:nvPr>
        </p:nvSpPr>
        <p:spPr>
          <a:xfrm>
            <a:off x="2963778" y="1826312"/>
            <a:ext cx="3112262" cy="3242600"/>
          </a:xfrm>
        </p:spPr>
        <p:txBody>
          <a:bodyPr/>
          <a:lstStyle/>
          <a:p>
            <a:pPr marL="0" indent="0">
              <a:buNone/>
            </a:pPr>
            <a:r>
              <a:rPr lang="en-US" sz="1800" u="sng" dirty="0"/>
              <a:t>Complementing with human TF</a:t>
            </a:r>
          </a:p>
          <a:p>
            <a:r>
              <a:rPr lang="en-US" sz="1500" dirty="0"/>
              <a:t>Knockout had 90% loss of function</a:t>
            </a:r>
          </a:p>
          <a:p>
            <a:r>
              <a:rPr lang="en-US" sz="1500" dirty="0"/>
              <a:t>Synthesized and fused </a:t>
            </a:r>
            <a:r>
              <a:rPr lang="en-US" sz="1500" dirty="0" err="1"/>
              <a:t>hTF</a:t>
            </a:r>
            <a:r>
              <a:rPr lang="en-US" sz="1500" dirty="0"/>
              <a:t> to ISIP2a TM-region and Signal Peptide</a:t>
            </a:r>
          </a:p>
          <a:p>
            <a:r>
              <a:rPr lang="en-US" sz="1500" dirty="0"/>
              <a:t>Human TF restored high affinity uptake (15 </a:t>
            </a:r>
            <a:r>
              <a:rPr lang="en-US" sz="1500" dirty="0" err="1"/>
              <a:t>pM</a:t>
            </a:r>
            <a:r>
              <a:rPr lang="en-US" sz="1500" dirty="0"/>
              <a:t> </a:t>
            </a:r>
            <a:r>
              <a:rPr lang="en-US" sz="1500" baseline="30000" dirty="0"/>
              <a:t>59</a:t>
            </a:r>
            <a:r>
              <a:rPr lang="en-US" sz="1500" dirty="0"/>
              <a:t>Fe′)</a:t>
            </a:r>
          </a:p>
          <a:p>
            <a:pPr marL="0" indent="0">
              <a:buNone/>
            </a:pPr>
            <a:r>
              <a:rPr lang="en-US" sz="1800" u="sng" dirty="0"/>
              <a:t>Site Directed Mutagenesis</a:t>
            </a:r>
          </a:p>
          <a:p>
            <a:r>
              <a:rPr lang="en-US" sz="1500" dirty="0"/>
              <a:t>Changed active site </a:t>
            </a:r>
            <a:r>
              <a:rPr lang="en-US" sz="1500" dirty="0" err="1"/>
              <a:t>tryosines</a:t>
            </a:r>
            <a:r>
              <a:rPr lang="en-US" sz="1500" dirty="0"/>
              <a:t> to </a:t>
            </a:r>
            <a:r>
              <a:rPr lang="en-US" sz="1500" dirty="0" err="1"/>
              <a:t>phenylalanined</a:t>
            </a:r>
            <a:r>
              <a:rPr lang="en-US" sz="1500" dirty="0"/>
              <a:t> and complemented</a:t>
            </a:r>
          </a:p>
          <a:p>
            <a:r>
              <a:rPr lang="en-US" sz="1500" dirty="0"/>
              <a:t>All showed reduction in binding</a:t>
            </a:r>
          </a:p>
          <a:p>
            <a:endParaRPr lang="en-US" sz="1500" dirty="0"/>
          </a:p>
        </p:txBody>
      </p:sp>
      <p:pic>
        <p:nvPicPr>
          <p:cNvPr id="7" name="Picture 2" descr="https://t1.ftcdn.net/jpg/00/33/94/30/500_F_33943033_1GI15usgyTKyNiEV8fPMrWlzySaYlKW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7174"/>
            <a:ext cx="431712" cy="575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019800" y="3551391"/>
            <a:ext cx="2997636" cy="15175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636" y="1752600"/>
            <a:ext cx="2370053" cy="1603689"/>
          </a:xfrm>
          <a:prstGeom prst="rect">
            <a:avLst/>
          </a:prstGeom>
        </p:spPr>
      </p:pic>
      <p:pic>
        <p:nvPicPr>
          <p:cNvPr id="12" name="Content Placeholder 40"/>
          <p:cNvPicPr>
            <a:picLocks noChangeAspect="1"/>
          </p:cNvPicPr>
          <p:nvPr/>
        </p:nvPicPr>
        <p:blipFill>
          <a:blip r:embed="rId7"/>
          <a:stretch>
            <a:fillRect/>
          </a:stretch>
        </p:blipFill>
        <p:spPr>
          <a:xfrm>
            <a:off x="326849" y="1826312"/>
            <a:ext cx="2319877" cy="1427617"/>
          </a:xfrm>
          <a:prstGeom prst="rect">
            <a:avLst/>
          </a:prstGeom>
        </p:spPr>
      </p:pic>
      <p:sp>
        <p:nvSpPr>
          <p:cNvPr id="13" name="TextBox 5">
            <a:extLst>
              <a:ext uri="{FF2B5EF4-FFF2-40B4-BE49-F238E27FC236}">
                <a16:creationId xmlns:a16="http://schemas.microsoft.com/office/drawing/2014/main" id="{667B6B5E-8A37-4242-958E-A063966BD25C}"/>
              </a:ext>
            </a:extLst>
          </p:cNvPr>
          <p:cNvSpPr txBox="1">
            <a:spLocks noChangeArrowheads="1"/>
          </p:cNvSpPr>
          <p:nvPr/>
        </p:nvSpPr>
        <p:spPr bwMode="auto">
          <a:xfrm>
            <a:off x="5486400" y="6519446"/>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221201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5071166" y="1257778"/>
            <a:ext cx="3358459" cy="3352073"/>
          </a:xfrm>
          <a:prstGeom prst="rect">
            <a:avLst/>
          </a:prstGeom>
        </p:spPr>
      </p:pic>
      <p:sp>
        <p:nvSpPr>
          <p:cNvPr id="7" name="Title 1"/>
          <p:cNvSpPr>
            <a:spLocks noGrp="1"/>
          </p:cNvSpPr>
          <p:nvPr>
            <p:ph type="title"/>
          </p:nvPr>
        </p:nvSpPr>
        <p:spPr>
          <a:xfrm>
            <a:off x="1259983" y="42791"/>
            <a:ext cx="5490412" cy="994172"/>
          </a:xfrm>
        </p:spPr>
        <p:txBody>
          <a:bodyPr>
            <a:normAutofit/>
          </a:bodyPr>
          <a:lstStyle/>
          <a:p>
            <a:pPr algn="ctr"/>
            <a:r>
              <a:rPr lang="en-US" sz="2700" b="1" u="sng" dirty="0"/>
              <a:t>Biochemistry Part III: </a:t>
            </a:r>
            <a:br>
              <a:rPr lang="en-US" sz="2700" b="1" dirty="0"/>
            </a:br>
            <a:r>
              <a:rPr lang="en-US" sz="2700" b="1" dirty="0"/>
              <a:t>What about carbonate?</a:t>
            </a:r>
            <a:endParaRPr lang="en-US" sz="2700" dirty="0"/>
          </a:p>
        </p:txBody>
      </p:sp>
      <p:sp>
        <p:nvSpPr>
          <p:cNvPr id="3" name="TextBox 2"/>
          <p:cNvSpPr txBox="1"/>
          <p:nvPr/>
        </p:nvSpPr>
        <p:spPr>
          <a:xfrm>
            <a:off x="314065" y="2055212"/>
            <a:ext cx="4271963" cy="424731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In human transferrin,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functions as a </a:t>
            </a:r>
            <a:r>
              <a:rPr kumimoji="0" lang="en-US" sz="1350" b="0" i="1" u="none" strike="noStrike" kern="1200" cap="none" spc="0" normalizeH="0" baseline="0" noProof="0" dirty="0">
                <a:ln>
                  <a:noFill/>
                </a:ln>
                <a:solidFill>
                  <a:srgbClr val="FF0000"/>
                </a:solidFill>
                <a:effectLst/>
                <a:uLnTx/>
                <a:uFillTx/>
                <a:latin typeface="Calibri" panose="020F0502020204030204"/>
                <a:ea typeface="+mn-ea"/>
                <a:cs typeface="+mn-cs"/>
              </a:rPr>
              <a:t>synergistic anion</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Neither iron nor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bind in absence of the other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Total carbon manipulation during short-term </a:t>
            </a:r>
            <a:r>
              <a:rPr kumimoji="0" lang="en-US" sz="1350" b="0" i="0" u="sng" strike="noStrike" kern="1200" cap="none" spc="0" normalizeH="0" baseline="30000" noProof="0" dirty="0">
                <a:ln>
                  <a:noFill/>
                </a:ln>
                <a:solidFill>
                  <a:prstClr val="black"/>
                </a:solidFill>
                <a:effectLst/>
                <a:uLnTx/>
                <a:uFillTx/>
                <a:latin typeface="Calibri" panose="020F0502020204030204"/>
                <a:ea typeface="+mn-ea"/>
                <a:cs typeface="+mn-cs"/>
              </a:rPr>
              <a:t>59</a:t>
            </a: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Fe uptake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pH constant: minimizes changes in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Fe:EDTA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dissociation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Linear response to uptake at low/high Fe’ concentration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Iron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siderophore</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uptake unaffected by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US" sz="1350" b="0"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∆ISIP2a </a:t>
            </a: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still shows some response to </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Linear across current and projected seawater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Data can be expressed as a product of [Fe′][CO</a:t>
            </a:r>
            <a:r>
              <a:rPr kumimoji="0" lang="en-US" sz="1350" b="0" i="0" u="sng" strike="noStrike" kern="1200" cap="none" spc="0" normalizeH="0" baseline="-25000" noProof="0" dirty="0">
                <a:ln>
                  <a:noFill/>
                </a:ln>
                <a:solidFill>
                  <a:prstClr val="white">
                    <a:lumMod val="75000"/>
                  </a:prstClr>
                </a:solidFill>
                <a:effectLst/>
                <a:uLnTx/>
                <a:uFillTx/>
                <a:latin typeface="Calibri" panose="020F0502020204030204"/>
                <a:ea typeface="+mn-ea"/>
                <a:cs typeface="+mn-cs"/>
              </a:rPr>
              <a:t>3</a:t>
            </a:r>
            <a:r>
              <a:rPr kumimoji="0" lang="en-US" sz="1350" b="0" i="0" u="sng" strike="noStrike" kern="1200" cap="none" spc="0" normalizeH="0" baseline="30000" noProof="0" dirty="0">
                <a:ln>
                  <a:noFill/>
                </a:ln>
                <a:solidFill>
                  <a:prstClr val="white">
                    <a:lumMod val="75000"/>
                  </a:prstClr>
                </a:solidFill>
                <a:effectLst/>
                <a:uLnTx/>
                <a:uFillTx/>
                <a:latin typeface="Calibri" panose="020F0502020204030204"/>
                <a:ea typeface="+mn-ea"/>
                <a:cs typeface="+mn-cs"/>
              </a:rPr>
              <a:t>2-</a:t>
            </a:r>
            <a:r>
              <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ANOVA interaction effects significant (</a:t>
            </a:r>
            <a:r>
              <a:rPr kumimoji="0" lang="en-US" sz="1350" b="0" i="1"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 </a:t>
            </a: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 2 x 10</a:t>
            </a:r>
            <a:r>
              <a:rPr kumimoji="0" lang="en-US" sz="1350" b="0" i="0" u="none" strike="noStrike" kern="1200" cap="none" spc="0" normalizeH="0" baseline="30000" noProof="0" dirty="0">
                <a:ln>
                  <a:noFill/>
                </a:ln>
                <a:solidFill>
                  <a:prstClr val="white">
                    <a:lumMod val="75000"/>
                  </a:prstClr>
                </a:solidFill>
                <a:effectLst/>
                <a:uLnTx/>
                <a:uFillTx/>
                <a:latin typeface="Calibri" panose="020F0502020204030204"/>
                <a:ea typeface="+mn-ea"/>
                <a:cs typeface="+mn-cs"/>
              </a:rPr>
              <a:t>-6</a:t>
            </a: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[Fe′][CO</a:t>
            </a:r>
            <a:r>
              <a:rPr kumimoji="0" lang="en-US" sz="1350" b="0" i="0" u="none" strike="noStrike" kern="1200" cap="none" spc="0" normalizeH="0" baseline="-25000" noProof="0" dirty="0">
                <a:ln>
                  <a:noFill/>
                </a:ln>
                <a:solidFill>
                  <a:prstClr val="white">
                    <a:lumMod val="75000"/>
                  </a:prstClr>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white">
                    <a:lumMod val="75000"/>
                  </a:prstClr>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 product fits a linear model across all [Fe′]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Second order rate dependence is hallmark of transferrin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Implies that [CO</a:t>
            </a:r>
            <a:r>
              <a:rPr kumimoji="0" lang="en-US" sz="1350" b="0" i="0" u="none" strike="noStrike" kern="1200" cap="none" spc="0" normalizeH="0" baseline="-25000" noProof="0" dirty="0">
                <a:ln>
                  <a:noFill/>
                </a:ln>
                <a:solidFill>
                  <a:prstClr val="white">
                    <a:lumMod val="75000"/>
                  </a:prstClr>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white">
                    <a:lumMod val="75000"/>
                  </a:prstClr>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 limits the uptake of Fe′!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768" y="4830666"/>
            <a:ext cx="1805599" cy="111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9"/>
          <p:cNvSpPr>
            <a:spLocks noGrp="1"/>
          </p:cNvSpPr>
          <p:nvPr>
            <p:ph sz="half" idx="2"/>
          </p:nvPr>
        </p:nvSpPr>
        <p:spPr>
          <a:xfrm>
            <a:off x="5071166" y="4609851"/>
            <a:ext cx="3886200" cy="1180927"/>
          </a:xfrm>
        </p:spPr>
        <p:txBody>
          <a:bodyPr/>
          <a:lstStyle/>
          <a:p>
            <a:pPr marL="0" indent="0">
              <a:buNone/>
            </a:pPr>
            <a:endParaRPr lang="en-US" dirty="0"/>
          </a:p>
          <a:p>
            <a:endParaRPr lang="en-US" dirty="0"/>
          </a:p>
        </p:txBody>
      </p:sp>
      <p:sp>
        <p:nvSpPr>
          <p:cNvPr id="11" name="TextBox 10"/>
          <p:cNvSpPr txBox="1"/>
          <p:nvPr/>
        </p:nvSpPr>
        <p:spPr>
          <a:xfrm>
            <a:off x="5128316" y="4964906"/>
            <a:ext cx="1922065" cy="92333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right): transferrin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‘sampling’ iron, note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movement around hinge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5">
            <a:extLst>
              <a:ext uri="{FF2B5EF4-FFF2-40B4-BE49-F238E27FC236}">
                <a16:creationId xmlns:a16="http://schemas.microsoft.com/office/drawing/2014/main" id="{8009B374-11A4-4688-B460-363D70A752BE}"/>
              </a:ext>
            </a:extLst>
          </p:cNvPr>
          <p:cNvSpPr txBox="1">
            <a:spLocks noChangeArrowheads="1"/>
          </p:cNvSpPr>
          <p:nvPr/>
        </p:nvSpPr>
        <p:spPr bwMode="auto">
          <a:xfrm>
            <a:off x="5486400" y="6519446"/>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2484218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76400" y="59282"/>
            <a:ext cx="4956149" cy="994172"/>
          </a:xfrm>
        </p:spPr>
        <p:txBody>
          <a:bodyPr>
            <a:normAutofit/>
          </a:bodyPr>
          <a:lstStyle/>
          <a:p>
            <a:pPr algn="ctr"/>
            <a:r>
              <a:rPr lang="en-US" sz="2700" b="1" u="sng" dirty="0"/>
              <a:t>Biochemistry Part III: </a:t>
            </a:r>
            <a:br>
              <a:rPr lang="en-US" sz="2700" b="1" dirty="0"/>
            </a:br>
            <a:r>
              <a:rPr lang="en-US" sz="2700" b="1" dirty="0"/>
              <a:t>What about carbonate?</a:t>
            </a:r>
            <a:endParaRPr lang="en-US" sz="2700" dirty="0"/>
          </a:p>
        </p:txBody>
      </p:sp>
      <p:sp>
        <p:nvSpPr>
          <p:cNvPr id="3" name="TextBox 2"/>
          <p:cNvSpPr txBox="1"/>
          <p:nvPr/>
        </p:nvSpPr>
        <p:spPr>
          <a:xfrm>
            <a:off x="314065" y="2055212"/>
            <a:ext cx="4271963" cy="424731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In human transferrin,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functions as a </a:t>
            </a:r>
            <a:r>
              <a:rPr kumimoji="0" lang="en-US" sz="1350" b="0" i="1" u="none" strike="noStrike" kern="1200" cap="none" spc="0" normalizeH="0" baseline="0" noProof="0" dirty="0">
                <a:ln>
                  <a:noFill/>
                </a:ln>
                <a:solidFill>
                  <a:srgbClr val="FF0000"/>
                </a:solidFill>
                <a:effectLst/>
                <a:uLnTx/>
                <a:uFillTx/>
                <a:latin typeface="Calibri" panose="020F0502020204030204"/>
                <a:ea typeface="+mn-ea"/>
                <a:cs typeface="+mn-cs"/>
              </a:rPr>
              <a:t>synergistic anion</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Neither iron nor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bind in absence of the other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Total carbon manipulation during short-term </a:t>
            </a:r>
            <a:r>
              <a:rPr kumimoji="0" lang="en-US" sz="1350" b="0" i="0" u="sng" strike="noStrike" kern="1200" cap="none" spc="0" normalizeH="0" baseline="30000" noProof="0" dirty="0">
                <a:ln>
                  <a:noFill/>
                </a:ln>
                <a:solidFill>
                  <a:prstClr val="black"/>
                </a:solidFill>
                <a:effectLst/>
                <a:uLnTx/>
                <a:uFillTx/>
                <a:latin typeface="Calibri" panose="020F0502020204030204"/>
                <a:ea typeface="+mn-ea"/>
                <a:cs typeface="+mn-cs"/>
              </a:rPr>
              <a:t>59</a:t>
            </a: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Fe uptake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pH constant: minimizes changes in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Fe:EDTA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dissociation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Linear response to uptake at low/high Fe’ concentration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Iron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siderophore</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uptake unaffected by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US" sz="1350" b="0"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∆ISIP2a </a:t>
            </a: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still shows some response to </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Linear across current and projected seawater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Data can be expressed as a product of [Fe′][CO</a:t>
            </a:r>
            <a:r>
              <a:rPr kumimoji="0" lang="en-US" sz="1350" b="0" i="0" u="sng"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sng"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ANOVA interaction effects significant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p </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2 x 10</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[Fe′][CO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product fits a linear model across all [Fe′]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Second order rate dependence is hallmark of transferrin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Implies that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limits the uptake of Fe′!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Content Placeholder 5"/>
          <p:cNvPicPr>
            <a:picLocks noChangeAspect="1"/>
          </p:cNvPicPr>
          <p:nvPr/>
        </p:nvPicPr>
        <p:blipFill>
          <a:blip r:embed="rId2"/>
          <a:stretch>
            <a:fillRect/>
          </a:stretch>
        </p:blipFill>
        <p:spPr>
          <a:xfrm>
            <a:off x="5160497" y="1214076"/>
            <a:ext cx="3291840" cy="3291840"/>
          </a:xfrm>
          <a:prstGeom prst="rect">
            <a:avLst/>
          </a:prstGeom>
        </p:spPr>
      </p:pic>
      <p:sp>
        <p:nvSpPr>
          <p:cNvPr id="6" name="TextBox 5"/>
          <p:cNvSpPr txBox="1"/>
          <p:nvPr/>
        </p:nvSpPr>
        <p:spPr>
          <a:xfrm>
            <a:off x="6913741" y="4544385"/>
            <a:ext cx="1945917" cy="71558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prstClr val="black"/>
                </a:solidFill>
                <a:effectLst/>
                <a:uLnTx/>
                <a:uFillTx/>
                <a:latin typeface="Calibri" panose="020F0502020204030204"/>
                <a:ea typeface="+mn-ea"/>
                <a:cs typeface="+mn-cs"/>
              </a:rPr>
              <a:t>First order rate constants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Fe′: 0.782 </a:t>
            </a: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0.05</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0.00156 </a:t>
            </a: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0.00087</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12" descr="Image result for Adam Kustka Rutgers">
            <a:extLst>
              <a:ext uri="{FF2B5EF4-FFF2-40B4-BE49-F238E27FC236}">
                <a16:creationId xmlns:a16="http://schemas.microsoft.com/office/drawing/2014/main" id="{85FFE1FF-9322-4E30-8BCF-AA374E3A7D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9674" y="5019436"/>
            <a:ext cx="2304619" cy="15337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FC89E9-22B9-4EB9-B180-47E8392197A6}"/>
              </a:ext>
            </a:extLst>
          </p:cNvPr>
          <p:cNvSpPr txBox="1"/>
          <p:nvPr/>
        </p:nvSpPr>
        <p:spPr>
          <a:xfrm>
            <a:off x="4496490" y="6530807"/>
            <a:ext cx="22778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Adam Kustka, Rutgers</a:t>
            </a:r>
          </a:p>
        </p:txBody>
      </p:sp>
      <p:sp>
        <p:nvSpPr>
          <p:cNvPr id="12" name="TextBox 5">
            <a:extLst>
              <a:ext uri="{FF2B5EF4-FFF2-40B4-BE49-F238E27FC236}">
                <a16:creationId xmlns:a16="http://schemas.microsoft.com/office/drawing/2014/main" id="{BCBA32EA-5E8E-4423-A07E-E0C77A21A528}"/>
              </a:ext>
            </a:extLst>
          </p:cNvPr>
          <p:cNvSpPr txBox="1">
            <a:spLocks noChangeArrowheads="1"/>
          </p:cNvSpPr>
          <p:nvPr/>
        </p:nvSpPr>
        <p:spPr bwMode="auto">
          <a:xfrm>
            <a:off x="-685800" y="6488668"/>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1113900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1964" y="52198"/>
            <a:ext cx="4571999" cy="994172"/>
          </a:xfrm>
        </p:spPr>
        <p:txBody>
          <a:bodyPr>
            <a:normAutofit fontScale="90000"/>
          </a:bodyPr>
          <a:lstStyle/>
          <a:p>
            <a:pPr algn="ctr"/>
            <a:r>
              <a:rPr lang="en-US" sz="2700" b="1" u="sng" dirty="0"/>
              <a:t>Biochemistry Part IV: </a:t>
            </a:r>
            <a:br>
              <a:rPr lang="en-US" sz="2700" b="1" u="sng" dirty="0"/>
            </a:br>
            <a:r>
              <a:rPr lang="en-US" sz="2700" b="1" dirty="0"/>
              <a:t>manipulating the seawater carbonic acid system through pH/pCO</a:t>
            </a:r>
            <a:r>
              <a:rPr lang="en-US" sz="2700" b="1" baseline="-25000" dirty="0"/>
              <a:t>2</a:t>
            </a:r>
            <a:endParaRPr lang="en-US" sz="2700" dirty="0"/>
          </a:p>
        </p:txBody>
      </p:sp>
      <p:pic>
        <p:nvPicPr>
          <p:cNvPr id="5" name="Content Placeholder 4"/>
          <p:cNvPicPr>
            <a:picLocks noGrp="1" noChangeAspect="1"/>
          </p:cNvPicPr>
          <p:nvPr>
            <p:ph sz="half" idx="1"/>
          </p:nvPr>
        </p:nvPicPr>
        <p:blipFill>
          <a:blip r:embed="rId2"/>
          <a:stretch>
            <a:fillRect/>
          </a:stretch>
        </p:blipFill>
        <p:spPr>
          <a:xfrm>
            <a:off x="3213535" y="2364426"/>
            <a:ext cx="3535244" cy="3528522"/>
          </a:xfrm>
          <a:prstGeom prst="rect">
            <a:avLst/>
          </a:prstGeom>
        </p:spPr>
      </p:pic>
      <p:pic>
        <p:nvPicPr>
          <p:cNvPr id="11" name="Picture 10"/>
          <p:cNvPicPr>
            <a:picLocks noChangeAspect="1"/>
          </p:cNvPicPr>
          <p:nvPr/>
        </p:nvPicPr>
        <p:blipFill>
          <a:blip r:embed="rId3"/>
          <a:stretch>
            <a:fillRect/>
          </a:stretch>
        </p:blipFill>
        <p:spPr>
          <a:xfrm>
            <a:off x="6727709" y="3836038"/>
            <a:ext cx="2364772" cy="1502846"/>
          </a:xfrm>
          <a:prstGeom prst="rect">
            <a:avLst/>
          </a:prstGeom>
        </p:spPr>
      </p:pic>
      <p:sp>
        <p:nvSpPr>
          <p:cNvPr id="7" name="Content Placeholder 6"/>
          <p:cNvSpPr>
            <a:spLocks noGrp="1"/>
          </p:cNvSpPr>
          <p:nvPr>
            <p:ph sz="half" idx="2"/>
          </p:nvPr>
        </p:nvSpPr>
        <p:spPr>
          <a:xfrm>
            <a:off x="246647" y="1930193"/>
            <a:ext cx="2997743" cy="3929063"/>
          </a:xfrm>
        </p:spPr>
        <p:txBody>
          <a:bodyPr>
            <a:normAutofit fontScale="92500" lnSpcReduction="20000"/>
          </a:bodyPr>
          <a:lstStyle/>
          <a:p>
            <a:pPr marL="0" indent="0">
              <a:buNone/>
            </a:pPr>
            <a:r>
              <a:rPr lang="en-US" sz="1800" b="1" dirty="0"/>
              <a:t>Manipulating CO</a:t>
            </a:r>
            <a:r>
              <a:rPr lang="en-US" sz="1800" b="1" baseline="-25000" dirty="0"/>
              <a:t>3</a:t>
            </a:r>
            <a:r>
              <a:rPr lang="en-US" sz="1800" b="1" baseline="30000" dirty="0"/>
              <a:t>2-</a:t>
            </a:r>
            <a:r>
              <a:rPr lang="en-US" sz="1800" b="1" dirty="0"/>
              <a:t> via pCO</a:t>
            </a:r>
            <a:r>
              <a:rPr lang="en-US" sz="1800" b="1" baseline="-25000" dirty="0"/>
              <a:t>2</a:t>
            </a:r>
            <a:endParaRPr lang="en-US" sz="1800" b="1" dirty="0"/>
          </a:p>
          <a:p>
            <a:r>
              <a:rPr lang="en-US" sz="1800" dirty="0"/>
              <a:t>Both Fe′ and CO</a:t>
            </a:r>
            <a:r>
              <a:rPr lang="en-US" sz="1800" baseline="-25000" dirty="0"/>
              <a:t>3</a:t>
            </a:r>
            <a:r>
              <a:rPr lang="en-US" sz="1800" baseline="30000" dirty="0"/>
              <a:t>2-</a:t>
            </a:r>
            <a:r>
              <a:rPr lang="en-US" sz="1800" dirty="0"/>
              <a:t> covary</a:t>
            </a:r>
          </a:p>
          <a:p>
            <a:r>
              <a:rPr lang="en-US" sz="1800" dirty="0" err="1"/>
              <a:t>FeEDTA</a:t>
            </a:r>
            <a:r>
              <a:rPr lang="en-US" sz="1800" dirty="0"/>
              <a:t> dissociation rate is 2.5x the change in CO</a:t>
            </a:r>
            <a:r>
              <a:rPr lang="en-US" sz="1800" baseline="-25000" dirty="0"/>
              <a:t>3</a:t>
            </a:r>
            <a:r>
              <a:rPr lang="en-US" sz="1800" baseline="30000" dirty="0"/>
              <a:t>2-</a:t>
            </a:r>
            <a:endParaRPr lang="en-US" sz="1800" dirty="0"/>
          </a:p>
          <a:p>
            <a:r>
              <a:rPr lang="en-US" sz="1800" dirty="0"/>
              <a:t>Bubbled 50 – 5000ppm CO</a:t>
            </a:r>
            <a:r>
              <a:rPr lang="en-US" sz="1800" baseline="-25000" dirty="0"/>
              <a:t>2</a:t>
            </a:r>
            <a:r>
              <a:rPr lang="en-US" sz="1800" dirty="0"/>
              <a:t>, generating a range of [Fe′], [CO</a:t>
            </a:r>
            <a:r>
              <a:rPr lang="en-US" sz="1800" baseline="-25000" dirty="0"/>
              <a:t>3</a:t>
            </a:r>
            <a:r>
              <a:rPr lang="en-US" sz="1800" baseline="30000" dirty="0"/>
              <a:t>2-</a:t>
            </a:r>
            <a:r>
              <a:rPr lang="en-US" sz="1800" dirty="0"/>
              <a:t>] and pH values</a:t>
            </a:r>
          </a:p>
          <a:p>
            <a:pPr lvl="1"/>
            <a:r>
              <a:rPr lang="en-US" sz="1500" dirty="0"/>
              <a:t>[Fe′][CO</a:t>
            </a:r>
            <a:r>
              <a:rPr lang="en-US" sz="1500" baseline="-25000" dirty="0"/>
              <a:t>3</a:t>
            </a:r>
            <a:r>
              <a:rPr lang="en-US" sz="1500" baseline="30000" dirty="0"/>
              <a:t>2-</a:t>
            </a:r>
            <a:r>
              <a:rPr lang="en-US" sz="1500" dirty="0"/>
              <a:t>] product linear</a:t>
            </a:r>
          </a:p>
          <a:p>
            <a:pPr lvl="1"/>
            <a:r>
              <a:rPr lang="en-US" sz="1500" dirty="0"/>
              <a:t>Synergistic interaction still explained data</a:t>
            </a:r>
          </a:p>
          <a:p>
            <a:pPr lvl="1"/>
            <a:r>
              <a:rPr lang="en-US" sz="1500" dirty="0"/>
              <a:t>[ISIP2a] increased with pCO2: responding to Fe′ or CO</a:t>
            </a:r>
            <a:r>
              <a:rPr lang="en-US" sz="1500" baseline="-25000" dirty="0"/>
              <a:t>3</a:t>
            </a:r>
            <a:r>
              <a:rPr lang="en-US" sz="1500" baseline="30000" dirty="0"/>
              <a:t>2- </a:t>
            </a:r>
            <a:r>
              <a:rPr lang="en-US" sz="1500" dirty="0"/>
              <a:t> </a:t>
            </a:r>
          </a:p>
          <a:p>
            <a:r>
              <a:rPr lang="en-US" sz="1800" dirty="0">
                <a:solidFill>
                  <a:schemeClr val="bg1">
                    <a:lumMod val="75000"/>
                  </a:schemeClr>
                </a:solidFill>
              </a:rPr>
              <a:t>When </a:t>
            </a:r>
            <a:r>
              <a:rPr lang="en-US" sz="1800" dirty="0">
                <a:solidFill>
                  <a:schemeClr val="bg1">
                    <a:lumMod val="75000"/>
                  </a:schemeClr>
                </a:solidFill>
                <a:latin typeface="Calibri" panose="020F0502020204030204" pitchFamily="34" charset="0"/>
              </a:rPr>
              <a:t>∆Fe</a:t>
            </a:r>
            <a:r>
              <a:rPr lang="en-US" sz="1800" dirty="0">
                <a:solidFill>
                  <a:schemeClr val="bg1">
                    <a:lumMod val="75000"/>
                  </a:schemeClr>
                </a:solidFill>
              </a:rPr>
              <a:t>′ is constrained, effect is the same</a:t>
            </a:r>
          </a:p>
          <a:p>
            <a:pPr lvl="1"/>
            <a:r>
              <a:rPr lang="en-US" sz="1500" dirty="0">
                <a:solidFill>
                  <a:schemeClr val="bg1">
                    <a:lumMod val="75000"/>
                  </a:schemeClr>
                </a:solidFill>
              </a:rPr>
              <a:t>Here, [ISIP2a] is responding to the change in CO</a:t>
            </a:r>
            <a:r>
              <a:rPr lang="en-US" sz="1500" baseline="-25000" dirty="0">
                <a:solidFill>
                  <a:schemeClr val="bg1">
                    <a:lumMod val="75000"/>
                  </a:schemeClr>
                </a:solidFill>
              </a:rPr>
              <a:t>3</a:t>
            </a:r>
            <a:r>
              <a:rPr lang="en-US" sz="1500" baseline="30000" dirty="0">
                <a:solidFill>
                  <a:schemeClr val="bg1">
                    <a:lumMod val="75000"/>
                  </a:schemeClr>
                </a:solidFill>
              </a:rPr>
              <a:t>2- </a:t>
            </a:r>
            <a:endParaRPr lang="en-US" sz="1500" dirty="0">
              <a:solidFill>
                <a:schemeClr val="bg1">
                  <a:lumMod val="75000"/>
                </a:schemeClr>
              </a:solidFill>
            </a:endParaRPr>
          </a:p>
          <a:p>
            <a:pPr lvl="1"/>
            <a:r>
              <a:rPr lang="en-US" sz="1500" dirty="0">
                <a:solidFill>
                  <a:schemeClr val="bg1">
                    <a:lumMod val="75000"/>
                  </a:schemeClr>
                </a:solidFill>
              </a:rPr>
              <a:t>Implies that changes in pCO2 can induce iron limitation</a:t>
            </a:r>
          </a:p>
        </p:txBody>
      </p:sp>
      <p:cxnSp>
        <p:nvCxnSpPr>
          <p:cNvPr id="10" name="Straight Arrow Connector 9"/>
          <p:cNvCxnSpPr>
            <a:cxnSpLocks/>
          </p:cNvCxnSpPr>
          <p:nvPr/>
        </p:nvCxnSpPr>
        <p:spPr>
          <a:xfrm>
            <a:off x="5928586" y="3894725"/>
            <a:ext cx="1015139" cy="298657"/>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8578" y="879340"/>
            <a:ext cx="3574785" cy="738664"/>
          </a:xfrm>
          <a:prstGeom prst="rect">
            <a:avLst/>
          </a:prstGeom>
          <a:ln>
            <a:solidFill>
              <a:schemeClr val="tx1"/>
            </a:solidFill>
          </a:ln>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Simplified seawater carbonate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 H</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O + 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21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 2HCO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2100" b="0" i="0" u="none" strike="noStrike" kern="1200" cap="none" spc="0" normalizeH="0" baseline="30000" noProof="0" dirty="0">
                <a:ln>
                  <a:noFill/>
                </a:ln>
                <a:solidFill>
                  <a:prstClr val="black"/>
                </a:solidFill>
                <a:effectLst/>
                <a:uLnTx/>
                <a:uFillTx/>
                <a:latin typeface="Calibri" panose="020F0502020204030204"/>
                <a:ea typeface="+mn-ea"/>
                <a:cs typeface="+mn-cs"/>
              </a:rPr>
              <a:t>-</a:t>
            </a:r>
          </a:p>
        </p:txBody>
      </p:sp>
      <p:sp>
        <p:nvSpPr>
          <p:cNvPr id="12" name="TextBox 5">
            <a:extLst>
              <a:ext uri="{FF2B5EF4-FFF2-40B4-BE49-F238E27FC236}">
                <a16:creationId xmlns:a16="http://schemas.microsoft.com/office/drawing/2014/main" id="{8F564653-12B9-4834-A02B-7B68CF6D5809}"/>
              </a:ext>
            </a:extLst>
          </p:cNvPr>
          <p:cNvSpPr txBox="1">
            <a:spLocks noChangeArrowheads="1"/>
          </p:cNvSpPr>
          <p:nvPr/>
        </p:nvSpPr>
        <p:spPr bwMode="auto">
          <a:xfrm>
            <a:off x="5486400" y="6519446"/>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14923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675" y="108019"/>
            <a:ext cx="3264694" cy="994172"/>
          </a:xfrm>
        </p:spPr>
        <p:txBody>
          <a:bodyPr>
            <a:normAutofit/>
          </a:bodyPr>
          <a:lstStyle/>
          <a:p>
            <a:r>
              <a:rPr lang="en-US" sz="2700" b="1" u="sng" dirty="0"/>
              <a:t>Biochemistry Part IV: </a:t>
            </a:r>
            <a:br>
              <a:rPr lang="en-US" sz="2700" b="1" u="sng" dirty="0"/>
            </a:br>
            <a:r>
              <a:rPr lang="en-US" sz="2700" b="1" dirty="0"/>
              <a:t>pH/pCO</a:t>
            </a:r>
            <a:r>
              <a:rPr lang="en-US" sz="2700" b="1" baseline="-25000" dirty="0"/>
              <a:t>2 </a:t>
            </a:r>
            <a:r>
              <a:rPr lang="en-US" sz="2700" b="1" dirty="0"/>
              <a:t>manipulation</a:t>
            </a:r>
            <a:endParaRPr lang="en-US" sz="2700" dirty="0"/>
          </a:p>
        </p:txBody>
      </p:sp>
      <p:pic>
        <p:nvPicPr>
          <p:cNvPr id="5" name="Content Placeholder 4"/>
          <p:cNvPicPr>
            <a:picLocks noGrp="1" noChangeAspect="1"/>
          </p:cNvPicPr>
          <p:nvPr>
            <p:ph sz="half" idx="1"/>
          </p:nvPr>
        </p:nvPicPr>
        <p:blipFill>
          <a:blip r:embed="rId2"/>
          <a:stretch>
            <a:fillRect/>
          </a:stretch>
        </p:blipFill>
        <p:spPr>
          <a:xfrm>
            <a:off x="3213535" y="2364426"/>
            <a:ext cx="3535244" cy="3528522"/>
          </a:xfrm>
          <a:prstGeom prst="rect">
            <a:avLst/>
          </a:prstGeom>
        </p:spPr>
      </p:pic>
      <p:pic>
        <p:nvPicPr>
          <p:cNvPr id="11" name="Picture 10"/>
          <p:cNvPicPr>
            <a:picLocks noChangeAspect="1"/>
          </p:cNvPicPr>
          <p:nvPr/>
        </p:nvPicPr>
        <p:blipFill>
          <a:blip r:embed="rId3"/>
          <a:stretch>
            <a:fillRect/>
          </a:stretch>
        </p:blipFill>
        <p:spPr>
          <a:xfrm>
            <a:off x="6727709" y="3836038"/>
            <a:ext cx="2364772" cy="1502846"/>
          </a:xfrm>
          <a:prstGeom prst="rect">
            <a:avLst/>
          </a:prstGeom>
        </p:spPr>
      </p:pic>
      <p:sp>
        <p:nvSpPr>
          <p:cNvPr id="7" name="Content Placeholder 6"/>
          <p:cNvSpPr>
            <a:spLocks noGrp="1"/>
          </p:cNvSpPr>
          <p:nvPr>
            <p:ph sz="half" idx="2"/>
          </p:nvPr>
        </p:nvSpPr>
        <p:spPr>
          <a:xfrm>
            <a:off x="246647" y="1930193"/>
            <a:ext cx="2997743" cy="3929063"/>
          </a:xfrm>
        </p:spPr>
        <p:txBody>
          <a:bodyPr>
            <a:normAutofit fontScale="92500" lnSpcReduction="20000"/>
          </a:bodyPr>
          <a:lstStyle/>
          <a:p>
            <a:pPr marL="0" indent="0">
              <a:buNone/>
            </a:pPr>
            <a:r>
              <a:rPr lang="en-US" sz="1800" b="1" dirty="0"/>
              <a:t>Manipulating CO</a:t>
            </a:r>
            <a:r>
              <a:rPr lang="en-US" sz="1800" b="1" baseline="-25000" dirty="0"/>
              <a:t>3</a:t>
            </a:r>
            <a:r>
              <a:rPr lang="en-US" sz="1800" b="1" baseline="30000" dirty="0"/>
              <a:t>2-</a:t>
            </a:r>
            <a:r>
              <a:rPr lang="en-US" sz="1800" b="1" dirty="0"/>
              <a:t> via pCO</a:t>
            </a:r>
            <a:r>
              <a:rPr lang="en-US" sz="1800" b="1" baseline="-25000" dirty="0"/>
              <a:t>2</a:t>
            </a:r>
            <a:endParaRPr lang="en-US" sz="1800" b="1" dirty="0"/>
          </a:p>
          <a:p>
            <a:r>
              <a:rPr lang="en-US" sz="1800" dirty="0"/>
              <a:t>Both Fe′ and CO</a:t>
            </a:r>
            <a:r>
              <a:rPr lang="en-US" sz="1800" baseline="-25000" dirty="0"/>
              <a:t>3</a:t>
            </a:r>
            <a:r>
              <a:rPr lang="en-US" sz="1800" baseline="30000" dirty="0"/>
              <a:t>2-</a:t>
            </a:r>
            <a:r>
              <a:rPr lang="en-US" sz="1800" dirty="0"/>
              <a:t> covary</a:t>
            </a:r>
          </a:p>
          <a:p>
            <a:r>
              <a:rPr lang="en-US" sz="1800" dirty="0" err="1"/>
              <a:t>FeEDTA</a:t>
            </a:r>
            <a:r>
              <a:rPr lang="en-US" sz="1800" dirty="0"/>
              <a:t> dissociation rate is 2.5x the change in CO</a:t>
            </a:r>
            <a:r>
              <a:rPr lang="en-US" sz="1800" baseline="-25000" dirty="0"/>
              <a:t>3</a:t>
            </a:r>
            <a:r>
              <a:rPr lang="en-US" sz="1800" baseline="30000" dirty="0"/>
              <a:t>2-</a:t>
            </a:r>
            <a:endParaRPr lang="en-US" sz="1800" dirty="0"/>
          </a:p>
          <a:p>
            <a:r>
              <a:rPr lang="en-US" sz="1800" dirty="0"/>
              <a:t>Bubbled 50 – 5000ppm CO</a:t>
            </a:r>
            <a:r>
              <a:rPr lang="en-US" sz="1800" baseline="-25000" dirty="0"/>
              <a:t>2</a:t>
            </a:r>
            <a:r>
              <a:rPr lang="en-US" sz="1800" dirty="0"/>
              <a:t>, generating a range of [Fe′], [CO</a:t>
            </a:r>
            <a:r>
              <a:rPr lang="en-US" sz="1800" baseline="-25000" dirty="0"/>
              <a:t>3</a:t>
            </a:r>
            <a:r>
              <a:rPr lang="en-US" sz="1800" baseline="30000" dirty="0"/>
              <a:t>2-</a:t>
            </a:r>
            <a:r>
              <a:rPr lang="en-US" sz="1800" dirty="0"/>
              <a:t>] and pH values</a:t>
            </a:r>
          </a:p>
          <a:p>
            <a:pPr lvl="1"/>
            <a:r>
              <a:rPr lang="en-US" sz="1500" dirty="0"/>
              <a:t>[Fe′][CO</a:t>
            </a:r>
            <a:r>
              <a:rPr lang="en-US" sz="1500" baseline="-25000" dirty="0"/>
              <a:t>3</a:t>
            </a:r>
            <a:r>
              <a:rPr lang="en-US" sz="1500" baseline="30000" dirty="0"/>
              <a:t>2-</a:t>
            </a:r>
            <a:r>
              <a:rPr lang="en-US" sz="1500" dirty="0"/>
              <a:t>] product linear</a:t>
            </a:r>
          </a:p>
          <a:p>
            <a:pPr lvl="1"/>
            <a:r>
              <a:rPr lang="en-US" sz="1500" dirty="0"/>
              <a:t>Synergistic interaction still explained data</a:t>
            </a:r>
          </a:p>
          <a:p>
            <a:pPr lvl="1"/>
            <a:r>
              <a:rPr lang="en-US" sz="1500" dirty="0"/>
              <a:t>[ISIP2a] increased with pCO2: responding to Fe′ or CO</a:t>
            </a:r>
            <a:r>
              <a:rPr lang="en-US" sz="1500" baseline="-25000" dirty="0"/>
              <a:t>3</a:t>
            </a:r>
            <a:r>
              <a:rPr lang="en-US" sz="1500" baseline="30000" dirty="0"/>
              <a:t>2- </a:t>
            </a:r>
            <a:r>
              <a:rPr lang="en-US" sz="1500" dirty="0"/>
              <a:t> </a:t>
            </a:r>
          </a:p>
          <a:p>
            <a:r>
              <a:rPr lang="en-US" sz="1800" dirty="0"/>
              <a:t>When </a:t>
            </a:r>
            <a:r>
              <a:rPr lang="en-US" sz="1800" dirty="0">
                <a:latin typeface="Calibri" panose="020F0502020204030204" pitchFamily="34" charset="0"/>
              </a:rPr>
              <a:t>∆Fe</a:t>
            </a:r>
            <a:r>
              <a:rPr lang="en-US" sz="1800" dirty="0"/>
              <a:t>′ is constrained, effect is the same</a:t>
            </a:r>
          </a:p>
          <a:p>
            <a:pPr lvl="1"/>
            <a:r>
              <a:rPr lang="en-US" sz="1500" dirty="0"/>
              <a:t>Here, [ISIP2a] is responding to the change in CO</a:t>
            </a:r>
            <a:r>
              <a:rPr lang="en-US" sz="1500" baseline="-25000" dirty="0"/>
              <a:t>3</a:t>
            </a:r>
            <a:r>
              <a:rPr lang="en-US" sz="1500" baseline="30000" dirty="0"/>
              <a:t>2- </a:t>
            </a:r>
            <a:endParaRPr lang="en-US" sz="1500" dirty="0"/>
          </a:p>
          <a:p>
            <a:pPr lvl="1"/>
            <a:r>
              <a:rPr lang="en-US" sz="1500" dirty="0"/>
              <a:t>Implies that changes in pCO</a:t>
            </a:r>
            <a:r>
              <a:rPr lang="en-US" sz="1500" baseline="-25000" dirty="0"/>
              <a:t>2</a:t>
            </a:r>
            <a:r>
              <a:rPr lang="en-US" sz="1500" dirty="0"/>
              <a:t> can induce iron limitation</a:t>
            </a:r>
          </a:p>
        </p:txBody>
      </p:sp>
      <p:cxnSp>
        <p:nvCxnSpPr>
          <p:cNvPr id="10" name="Straight Arrow Connector 9"/>
          <p:cNvCxnSpPr>
            <a:cxnSpLocks/>
          </p:cNvCxnSpPr>
          <p:nvPr/>
        </p:nvCxnSpPr>
        <p:spPr>
          <a:xfrm>
            <a:off x="5928586" y="3894725"/>
            <a:ext cx="1015139" cy="298657"/>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8578" y="879340"/>
            <a:ext cx="3574785" cy="738664"/>
          </a:xfrm>
          <a:prstGeom prst="rect">
            <a:avLst/>
          </a:prstGeom>
          <a:ln>
            <a:solidFill>
              <a:schemeClr val="tx1"/>
            </a:solidFill>
          </a:ln>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Simplified seawater carbonate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 H</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O + 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21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 2HCO</a:t>
            </a:r>
            <a:r>
              <a:rPr kumimoji="0" lang="en-US" sz="21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2100" b="0" i="0" u="none" strike="noStrike" kern="1200" cap="none" spc="0" normalizeH="0" baseline="30000" noProof="0" dirty="0">
                <a:ln>
                  <a:noFill/>
                </a:ln>
                <a:solidFill>
                  <a:prstClr val="black"/>
                </a:solidFill>
                <a:effectLst/>
                <a:uLnTx/>
                <a:uFillTx/>
                <a:latin typeface="Calibri" panose="020F0502020204030204"/>
                <a:ea typeface="+mn-ea"/>
                <a:cs typeface="+mn-cs"/>
              </a:rPr>
              <a:t>-</a:t>
            </a:r>
          </a:p>
        </p:txBody>
      </p:sp>
      <p:grpSp>
        <p:nvGrpSpPr>
          <p:cNvPr id="13" name="Group 12"/>
          <p:cNvGrpSpPr/>
          <p:nvPr/>
        </p:nvGrpSpPr>
        <p:grpSpPr>
          <a:xfrm>
            <a:off x="6727708" y="2274362"/>
            <a:ext cx="2364772" cy="1281873"/>
            <a:chOff x="3911710" y="5705235"/>
            <a:chExt cx="2743200" cy="1547768"/>
          </a:xfrm>
        </p:grpSpPr>
        <p:pic>
          <p:nvPicPr>
            <p:cNvPr id="14" name="Picture 13"/>
            <p:cNvPicPr>
              <a:picLocks noChangeAspect="1"/>
            </p:cNvPicPr>
            <p:nvPr/>
          </p:nvPicPr>
          <p:blipFill>
            <a:blip r:embed="rId4"/>
            <a:stretch>
              <a:fillRect/>
            </a:stretch>
          </p:blipFill>
          <p:spPr>
            <a:xfrm>
              <a:off x="3911710" y="5705235"/>
              <a:ext cx="2743200" cy="1547768"/>
            </a:xfrm>
            <a:prstGeom prst="rect">
              <a:avLst/>
            </a:prstGeom>
          </p:spPr>
        </p:pic>
        <p:sp>
          <p:nvSpPr>
            <p:cNvPr id="16" name="TextBox 15"/>
            <p:cNvSpPr txBox="1"/>
            <p:nvPr/>
          </p:nvSpPr>
          <p:spPr>
            <a:xfrm>
              <a:off x="4114799" y="6250133"/>
              <a:ext cx="805547" cy="26477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solidFill>
                  <a:effectLst/>
                  <a:uLnTx/>
                  <a:uFillTx/>
                  <a:latin typeface="Calibri" panose="020F0502020204030204"/>
                  <a:ea typeface="+mn-ea"/>
                  <a:cs typeface="+mn-cs"/>
                </a:rPr>
                <a:t>pCO</a:t>
              </a:r>
              <a:r>
                <a:rPr kumimoji="0" lang="en-US" sz="825" b="1"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825" b="1" i="0" u="none" strike="noStrike" kern="1200" cap="none" spc="0" normalizeH="0" baseline="0" noProof="0" dirty="0">
                  <a:ln>
                    <a:noFill/>
                  </a:ln>
                  <a:solidFill>
                    <a:prstClr val="black"/>
                  </a:solidFill>
                  <a:effectLst/>
                  <a:uLnTx/>
                  <a:uFillTx/>
                  <a:latin typeface="Calibri" panose="020F0502020204030204"/>
                  <a:ea typeface="+mn-ea"/>
                  <a:cs typeface="+mn-cs"/>
                </a:rPr>
                <a:t> (ppm)</a:t>
              </a:r>
            </a:p>
          </p:txBody>
        </p:sp>
        <p:sp>
          <p:nvSpPr>
            <p:cNvPr id="17" name="Rectangle 16"/>
            <p:cNvSpPr/>
            <p:nvPr/>
          </p:nvSpPr>
          <p:spPr>
            <a:xfrm>
              <a:off x="4173985" y="6286714"/>
              <a:ext cx="2480925" cy="18288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 name="Straight Arrow Connector 8"/>
          <p:cNvCxnSpPr>
            <a:cxnSpLocks/>
          </p:cNvCxnSpPr>
          <p:nvPr/>
        </p:nvCxnSpPr>
        <p:spPr>
          <a:xfrm>
            <a:off x="6015558" y="3119362"/>
            <a:ext cx="1049611" cy="8372"/>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5">
            <a:extLst>
              <a:ext uri="{FF2B5EF4-FFF2-40B4-BE49-F238E27FC236}">
                <a16:creationId xmlns:a16="http://schemas.microsoft.com/office/drawing/2014/main" id="{723E7710-16A8-4BCD-B773-E7E44E5FB763}"/>
              </a:ext>
            </a:extLst>
          </p:cNvPr>
          <p:cNvSpPr txBox="1">
            <a:spLocks noChangeArrowheads="1"/>
          </p:cNvSpPr>
          <p:nvPr/>
        </p:nvSpPr>
        <p:spPr bwMode="auto">
          <a:xfrm>
            <a:off x="5486400" y="6519446"/>
            <a:ext cx="434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a:ln>
                  <a:noFill/>
                </a:ln>
                <a:solidFill>
                  <a:prstClr val="black"/>
                </a:solidFill>
                <a:effectLst/>
                <a:uLnTx/>
                <a:uFillTx/>
                <a:latin typeface="+mn-lt"/>
                <a:ea typeface="+mn-ea"/>
                <a:cs typeface="Arial" charset="0"/>
              </a:rPr>
              <a:t>McQuaid et al. Nature (2018) </a:t>
            </a:r>
          </a:p>
        </p:txBody>
      </p:sp>
    </p:spTree>
    <p:extLst>
      <p:ext uri="{BB962C8B-B14F-4D97-AF65-F5344CB8AC3E}">
        <p14:creationId xmlns:p14="http://schemas.microsoft.com/office/powerpoint/2010/main" val="346617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p:cNvPicPr>
            <a:picLocks noChangeAspect="1" noChangeArrowheads="1"/>
          </p:cNvPicPr>
          <p:nvPr/>
        </p:nvPicPr>
        <p:blipFill>
          <a:blip r:embed="rId3">
            <a:lum bright="48000" contrast="-48000"/>
            <a:extLst>
              <a:ext uri="{28A0092B-C50C-407E-A947-70E740481C1C}">
                <a14:useLocalDpi xmlns:a14="http://schemas.microsoft.com/office/drawing/2010/main" val="0"/>
              </a:ext>
            </a:extLst>
          </a:blip>
          <a:srcRect t="18340" b="62357"/>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1"/>
          <p:cNvPicPr>
            <a:picLocks noChangeAspect="1" noChangeArrowheads="1"/>
          </p:cNvPicPr>
          <p:nvPr/>
        </p:nvPicPr>
        <p:blipFill>
          <a:blip r:embed="rId3">
            <a:lum bright="48000" contrast="-48000"/>
            <a:extLst>
              <a:ext uri="{28A0092B-C50C-407E-A947-70E740481C1C}">
                <a14:useLocalDpi xmlns:a14="http://schemas.microsoft.com/office/drawing/2010/main" val="0"/>
              </a:ext>
            </a:extLst>
          </a:blip>
          <a:srcRect t="18340" b="62357"/>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Box 5"/>
          <p:cNvSpPr txBox="1">
            <a:spLocks noChangeArrowheads="1"/>
          </p:cNvSpPr>
          <p:nvPr/>
        </p:nvSpPr>
        <p:spPr bwMode="auto">
          <a:xfrm>
            <a:off x="3124200" y="-76199"/>
            <a:ext cx="3048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a:ln>
                  <a:noFill/>
                </a:ln>
                <a:solidFill>
                  <a:prstClr val="black"/>
                </a:solidFill>
                <a:effectLst/>
                <a:uLnTx/>
                <a:uFillTx/>
                <a:latin typeface="MS Reference Sans Serif" pitchFamily="34" charset="0"/>
                <a:ea typeface="+mn-ea"/>
                <a:cs typeface="Arial" pitchFamily="34" charset="0"/>
              </a:rPr>
              <a:t>Vignettes</a:t>
            </a:r>
          </a:p>
        </p:txBody>
      </p:sp>
      <p:sp>
        <p:nvSpPr>
          <p:cNvPr id="10" name="TextBox 3">
            <a:extLst>
              <a:ext uri="{FF2B5EF4-FFF2-40B4-BE49-F238E27FC236}">
                <a16:creationId xmlns:a16="http://schemas.microsoft.com/office/drawing/2014/main" id="{3FD7C6FD-058B-4563-8205-D1C7762731D2}"/>
              </a:ext>
            </a:extLst>
          </p:cNvPr>
          <p:cNvSpPr txBox="1">
            <a:spLocks noChangeArrowheads="1"/>
          </p:cNvSpPr>
          <p:nvPr/>
        </p:nvSpPr>
        <p:spPr bwMode="auto">
          <a:xfrm>
            <a:off x="-6689" y="4239876"/>
            <a:ext cx="91506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Iron – the diatom ferric iron uptake mechanism</a:t>
            </a:r>
          </a:p>
        </p:txBody>
      </p:sp>
      <p:sp>
        <p:nvSpPr>
          <p:cNvPr id="11" name="TextBox 3">
            <a:extLst>
              <a:ext uri="{FF2B5EF4-FFF2-40B4-BE49-F238E27FC236}">
                <a16:creationId xmlns:a16="http://schemas.microsoft.com/office/drawing/2014/main" id="{71041896-D4A3-4569-A385-632E90420FBA}"/>
              </a:ext>
            </a:extLst>
          </p:cNvPr>
          <p:cNvSpPr txBox="1">
            <a:spLocks noChangeArrowheads="1"/>
          </p:cNvSpPr>
          <p:nvPr/>
        </p:nvSpPr>
        <p:spPr bwMode="auto">
          <a:xfrm>
            <a:off x="-72157" y="2427772"/>
            <a:ext cx="9150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prstClr val="black"/>
                </a:solidFill>
                <a:effectLst/>
                <a:uLnTx/>
                <a:uFillTx/>
                <a:latin typeface="MS Reference Sans Serif" pitchFamily="34" charset="0"/>
                <a:ea typeface="+mn-ea"/>
                <a:cs typeface="Arial" charset="0"/>
              </a:rPr>
              <a:t>Quantitative </a:t>
            </a:r>
            <a:r>
              <a:rPr kumimoji="0" lang="en-US" altLang="en-US" sz="2000" b="1" i="1" u="none" strike="noStrike" kern="1200" cap="none" spc="0" normalizeH="0" baseline="0" noProof="0" dirty="0" err="1">
                <a:ln>
                  <a:noFill/>
                </a:ln>
                <a:solidFill>
                  <a:prstClr val="black"/>
                </a:solidFill>
                <a:effectLst/>
                <a:uLnTx/>
                <a:uFillTx/>
                <a:latin typeface="MS Reference Sans Serif" pitchFamily="34" charset="0"/>
                <a:ea typeface="+mn-ea"/>
                <a:cs typeface="Arial" charset="0"/>
              </a:rPr>
              <a:t>metatranscriptomics</a:t>
            </a:r>
            <a:endParaRPr kumimoji="0" lang="en-US" altLang="en-US" sz="2000" b="1" i="1" u="none" strike="noStrike" kern="1200" cap="none" spc="0" normalizeH="0" baseline="0" noProof="0" dirty="0">
              <a:ln>
                <a:noFill/>
              </a:ln>
              <a:solidFill>
                <a:prstClr val="black"/>
              </a:solidFill>
              <a:effectLst/>
              <a:uLnTx/>
              <a:uFillTx/>
              <a:latin typeface="MS Reference Sans Serif" pitchFamily="34" charset="0"/>
              <a:ea typeface="+mn-ea"/>
              <a:cs typeface="Arial" charset="0"/>
            </a:endParaRPr>
          </a:p>
        </p:txBody>
      </p:sp>
      <p:sp>
        <p:nvSpPr>
          <p:cNvPr id="12" name="TextBox 3">
            <a:extLst>
              <a:ext uri="{FF2B5EF4-FFF2-40B4-BE49-F238E27FC236}">
                <a16:creationId xmlns:a16="http://schemas.microsoft.com/office/drawing/2014/main" id="{C50BE572-50F6-4FB7-997E-9728F0514B20}"/>
              </a:ext>
            </a:extLst>
          </p:cNvPr>
          <p:cNvSpPr txBox="1">
            <a:spLocks noChangeArrowheads="1"/>
          </p:cNvSpPr>
          <p:nvPr/>
        </p:nvSpPr>
        <p:spPr bwMode="auto">
          <a:xfrm>
            <a:off x="-381001" y="3088072"/>
            <a:ext cx="9150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prstClr val="black"/>
                </a:solidFill>
                <a:effectLst/>
                <a:uLnTx/>
                <a:uFillTx/>
                <a:latin typeface="MS Reference Sans Serif" pitchFamily="34" charset="0"/>
                <a:ea typeface="+mn-ea"/>
                <a:cs typeface="Arial" charset="0"/>
              </a:rPr>
              <a:t>Phylogenetic profiling</a:t>
            </a:r>
          </a:p>
        </p:txBody>
      </p:sp>
      <p:sp>
        <p:nvSpPr>
          <p:cNvPr id="14" name="TextBox 3">
            <a:extLst>
              <a:ext uri="{FF2B5EF4-FFF2-40B4-BE49-F238E27FC236}">
                <a16:creationId xmlns:a16="http://schemas.microsoft.com/office/drawing/2014/main" id="{538E0F81-96BD-490A-84D0-FA131A48AF06}"/>
              </a:ext>
            </a:extLst>
          </p:cNvPr>
          <p:cNvSpPr txBox="1">
            <a:spLocks noChangeArrowheads="1"/>
          </p:cNvSpPr>
          <p:nvPr/>
        </p:nvSpPr>
        <p:spPr bwMode="auto">
          <a:xfrm>
            <a:off x="-163133" y="5010090"/>
            <a:ext cx="9150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prstClr val="black"/>
                </a:solidFill>
                <a:effectLst/>
                <a:uLnTx/>
                <a:uFillTx/>
                <a:latin typeface="MS Reference Sans Serif" pitchFamily="34" charset="0"/>
                <a:ea typeface="+mn-ea"/>
                <a:cs typeface="Arial" charset="0"/>
              </a:rPr>
              <a:t>Artificial chromosomes for gene function studies </a:t>
            </a:r>
          </a:p>
        </p:txBody>
      </p:sp>
      <p:sp>
        <p:nvSpPr>
          <p:cNvPr id="15" name="TextBox 3">
            <a:extLst>
              <a:ext uri="{FF2B5EF4-FFF2-40B4-BE49-F238E27FC236}">
                <a16:creationId xmlns:a16="http://schemas.microsoft.com/office/drawing/2014/main" id="{7FC4AD92-7896-437F-A0F8-57B71AEC69DF}"/>
              </a:ext>
            </a:extLst>
          </p:cNvPr>
          <p:cNvSpPr txBox="1">
            <a:spLocks noChangeArrowheads="1"/>
          </p:cNvSpPr>
          <p:nvPr/>
        </p:nvSpPr>
        <p:spPr bwMode="auto">
          <a:xfrm>
            <a:off x="-250" y="1866789"/>
            <a:ext cx="9150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prstClr val="black"/>
                </a:solidFill>
                <a:effectLst/>
                <a:uLnTx/>
                <a:uFillTx/>
                <a:latin typeface="MS Reference Sans Serif" pitchFamily="34" charset="0"/>
                <a:ea typeface="+mn-ea"/>
                <a:cs typeface="Arial" charset="0"/>
              </a:rPr>
              <a:t>Customized standards for amplicon studies</a:t>
            </a:r>
          </a:p>
        </p:txBody>
      </p:sp>
      <p:sp>
        <p:nvSpPr>
          <p:cNvPr id="16" name="TextBox 3">
            <a:extLst>
              <a:ext uri="{FF2B5EF4-FFF2-40B4-BE49-F238E27FC236}">
                <a16:creationId xmlns:a16="http://schemas.microsoft.com/office/drawing/2014/main" id="{9D7466BB-A131-4857-BA11-A1792EE63955}"/>
              </a:ext>
            </a:extLst>
          </p:cNvPr>
          <p:cNvSpPr txBox="1">
            <a:spLocks noChangeArrowheads="1"/>
          </p:cNvSpPr>
          <p:nvPr/>
        </p:nvSpPr>
        <p:spPr bwMode="auto">
          <a:xfrm>
            <a:off x="69511" y="990600"/>
            <a:ext cx="91506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S Reference Sans Serif" pitchFamily="34" charset="0"/>
                <a:ea typeface="+mn-ea"/>
                <a:cs typeface="Arial" charset="0"/>
              </a:rPr>
              <a:t>Ecological Genomics of Iron Utilization by Phytoplankton</a:t>
            </a:r>
          </a:p>
        </p:txBody>
      </p:sp>
    </p:spTree>
    <p:extLst>
      <p:ext uri="{BB962C8B-B14F-4D97-AF65-F5344CB8AC3E}">
        <p14:creationId xmlns:p14="http://schemas.microsoft.com/office/powerpoint/2010/main" val="2837452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89206"/>
            <a:ext cx="7886700" cy="711994"/>
          </a:xfrm>
        </p:spPr>
        <p:txBody>
          <a:bodyPr>
            <a:normAutofit fontScale="90000"/>
          </a:bodyPr>
          <a:lstStyle/>
          <a:p>
            <a:pPr algn="ctr"/>
            <a:r>
              <a:rPr lang="en-US" b="1" dirty="0">
                <a:latin typeface="+mn-lt"/>
              </a:rPr>
              <a:t>Atmospheric CO</a:t>
            </a:r>
            <a:r>
              <a:rPr lang="en-US" b="1" baseline="-25000" dirty="0">
                <a:latin typeface="+mn-lt"/>
              </a:rPr>
              <a:t>2</a:t>
            </a:r>
            <a:r>
              <a:rPr lang="en-US" b="1" dirty="0">
                <a:latin typeface="+mn-lt"/>
              </a:rPr>
              <a:t> is rising!</a:t>
            </a:r>
            <a:br>
              <a:rPr lang="en-US" b="1" dirty="0">
                <a:latin typeface="+mn-lt"/>
              </a:rPr>
            </a:br>
            <a:r>
              <a:rPr lang="en-US" b="1" dirty="0">
                <a:latin typeface="+mn-lt"/>
              </a:rPr>
              <a:t>The oceans are acidifying! Diatom Fe’ uptake mechanisms are inhibited!  Sad!</a:t>
            </a:r>
          </a:p>
        </p:txBody>
      </p:sp>
      <p:pic>
        <p:nvPicPr>
          <p:cNvPr id="5" name="Picture 4"/>
          <p:cNvPicPr>
            <a:picLocks noChangeAspect="1"/>
          </p:cNvPicPr>
          <p:nvPr/>
        </p:nvPicPr>
        <p:blipFill>
          <a:blip r:embed="rId2"/>
          <a:stretch>
            <a:fillRect/>
          </a:stretch>
        </p:blipFill>
        <p:spPr>
          <a:xfrm>
            <a:off x="5275466" y="1955380"/>
            <a:ext cx="3247028" cy="2930945"/>
          </a:xfrm>
          <a:prstGeom prst="rect">
            <a:avLst/>
          </a:prstGeom>
        </p:spPr>
      </p:pic>
      <p:pic>
        <p:nvPicPr>
          <p:cNvPr id="6" name="Content Placeholder 5"/>
          <p:cNvPicPr>
            <a:picLocks noGrp="1" noChangeAspect="1"/>
          </p:cNvPicPr>
          <p:nvPr>
            <p:ph idx="1"/>
          </p:nvPr>
        </p:nvPicPr>
        <p:blipFill>
          <a:blip r:embed="rId3"/>
          <a:stretch>
            <a:fillRect/>
          </a:stretch>
        </p:blipFill>
        <p:spPr>
          <a:xfrm>
            <a:off x="892864" y="1783930"/>
            <a:ext cx="3102395" cy="3102395"/>
          </a:xfrm>
          <a:prstGeom prst="rect">
            <a:avLst/>
          </a:prstGeom>
        </p:spPr>
      </p:pic>
      <p:cxnSp>
        <p:nvCxnSpPr>
          <p:cNvPr id="7" name="Straight Connector 6"/>
          <p:cNvCxnSpPr/>
          <p:nvPr/>
        </p:nvCxnSpPr>
        <p:spPr>
          <a:xfrm flipV="1">
            <a:off x="1450182" y="3492290"/>
            <a:ext cx="2235994" cy="14288"/>
          </a:xfrm>
          <a:prstGeom prst="line">
            <a:avLst/>
          </a:prstGeom>
          <a:ln w="25400">
            <a:solidFill>
              <a:srgbClr val="FF330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29276" y="3893344"/>
            <a:ext cx="94128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33CC"/>
                </a:solidFill>
                <a:effectLst/>
                <a:uLnTx/>
                <a:uFillTx/>
                <a:latin typeface="Calibri" panose="020F0502020204030204"/>
                <a:ea typeface="+mn-ea"/>
                <a:cs typeface="+mn-cs"/>
              </a:rPr>
              <a:t>Southern Ocean</a:t>
            </a:r>
          </a:p>
        </p:txBody>
      </p:sp>
      <p:sp>
        <p:nvSpPr>
          <p:cNvPr id="9" name="TextBox 8"/>
          <p:cNvSpPr txBox="1"/>
          <p:nvPr/>
        </p:nvSpPr>
        <p:spPr>
          <a:xfrm>
            <a:off x="415165" y="5179219"/>
            <a:ext cx="4231287" cy="7155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Drop in pH from 8.1 to 7.8 (400 to 800 ppm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would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decrease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P. </a:t>
            </a:r>
            <a:r>
              <a:rPr kumimoji="0" lang="en-US" sz="1350" b="0" i="1" u="none" strike="noStrike" kern="1200" cap="none" spc="0" normalizeH="0" baseline="0" noProof="0" dirty="0" err="1">
                <a:ln>
                  <a:noFill/>
                </a:ln>
                <a:solidFill>
                  <a:prstClr val="black"/>
                </a:solidFill>
                <a:effectLst/>
                <a:uLnTx/>
                <a:uFillTx/>
                <a:latin typeface="Calibri" panose="020F0502020204030204"/>
                <a:ea typeface="+mn-ea"/>
                <a:cs typeface="+mn-cs"/>
              </a:rPr>
              <a:t>tricornutum</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uptake rates 44.5%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Changes iron bioavailability: tip areas into iron limitation?</a:t>
            </a:r>
          </a:p>
        </p:txBody>
      </p:sp>
      <p:sp>
        <p:nvSpPr>
          <p:cNvPr id="10" name="TextBox 9"/>
          <p:cNvSpPr txBox="1"/>
          <p:nvPr/>
        </p:nvSpPr>
        <p:spPr>
          <a:xfrm>
            <a:off x="4862828" y="5179219"/>
            <a:ext cx="4328108"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Predicted changes in seawater carbonate ion through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Year 2100.  Note intrinsically low [CO</a:t>
            </a:r>
            <a:r>
              <a:rPr kumimoji="0" lang="en-US" sz="135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US" sz="13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in Southern Ocean</a:t>
            </a:r>
          </a:p>
        </p:txBody>
      </p:sp>
    </p:spTree>
    <p:extLst>
      <p:ext uri="{BB962C8B-B14F-4D97-AF65-F5344CB8AC3E}">
        <p14:creationId xmlns:p14="http://schemas.microsoft.com/office/powerpoint/2010/main" val="47290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a:extLst>
              <a:ext uri="{FF2B5EF4-FFF2-40B4-BE49-F238E27FC236}">
                <a16:creationId xmlns:a16="http://schemas.microsoft.com/office/drawing/2014/main" id="{1BD52FB4-C381-4B3A-9E28-C910C72EB273}"/>
              </a:ext>
            </a:extLst>
          </p:cNvPr>
          <p:cNvPicPr>
            <a:picLocks noChangeAspect="1"/>
          </p:cNvPicPr>
          <p:nvPr/>
        </p:nvPicPr>
        <p:blipFill>
          <a:blip r:embed="rId2">
            <a:extLst>
              <a:ext uri="{28A0092B-C50C-407E-A947-70E740481C1C}">
                <a14:useLocalDpi xmlns:a14="http://schemas.microsoft.com/office/drawing/2010/main" val="0"/>
              </a:ext>
            </a:extLst>
          </a:blip>
          <a:srcRect l="21211" t="18333" r="98"/>
          <a:stretch>
            <a:fillRect/>
          </a:stretch>
        </p:blipFill>
        <p:spPr bwMode="auto">
          <a:xfrm>
            <a:off x="0" y="457200"/>
            <a:ext cx="9144000" cy="6013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51" name="TextBox 1">
            <a:extLst>
              <a:ext uri="{FF2B5EF4-FFF2-40B4-BE49-F238E27FC236}">
                <a16:creationId xmlns:a16="http://schemas.microsoft.com/office/drawing/2014/main" id="{7C53EE86-2C99-4D37-93BE-DE3B41C84197}"/>
              </a:ext>
            </a:extLst>
          </p:cNvPr>
          <p:cNvSpPr txBox="1">
            <a:spLocks noChangeArrowheads="1"/>
          </p:cNvSpPr>
          <p:nvPr/>
        </p:nvSpPr>
        <p:spPr bwMode="auto">
          <a:xfrm>
            <a:off x="357981" y="1507153"/>
            <a:ext cx="8428037" cy="4216539"/>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b="1" i="1" dirty="0"/>
              <a:t>Diatoms, the dominant primary producers, displayed gene expression patterns unambiguously indicative of simultaneous iron and cobalamin deprivation</a:t>
            </a:r>
            <a:r>
              <a:rPr lang="en-US" altLang="en-US" sz="2000" dirty="0"/>
              <a:t>. </a:t>
            </a:r>
            <a:br>
              <a:rPr lang="en-US" altLang="en-US" sz="2000" b="1" dirty="0"/>
            </a:br>
            <a:endParaRPr lang="en-US" altLang="en-US" sz="2000" b="1" i="1" dirty="0"/>
          </a:p>
          <a:p>
            <a:r>
              <a:rPr lang="en-US" altLang="en-US" sz="2000" b="1" i="1" dirty="0"/>
              <a:t>The major cobalamin producer as a gammaproteobacterial population, </a:t>
            </a:r>
            <a:r>
              <a:rPr lang="en-US" altLang="en-US" sz="2000" b="1" i="1" dirty="0" err="1"/>
              <a:t>Oceanospirillaceae</a:t>
            </a:r>
            <a:r>
              <a:rPr lang="en-US" altLang="en-US" sz="2000" b="1" i="1" dirty="0"/>
              <a:t> ASP10-02a, which displayed elevated expression of organic matter acquisition and cell surface attachment genes, suggesting that they are dependent on phytoplankton growth to directly fuel </a:t>
            </a:r>
            <a:r>
              <a:rPr lang="en-US" altLang="en-US" sz="2000" b="1" i="1" dirty="0" err="1"/>
              <a:t>coblalamin</a:t>
            </a:r>
            <a:r>
              <a:rPr lang="en-US" altLang="en-US" sz="2000" b="1" i="1" dirty="0"/>
              <a:t> production</a:t>
            </a:r>
            <a:r>
              <a:rPr lang="en-US" altLang="en-US" sz="2400" b="1" i="1" dirty="0"/>
              <a:t>.</a:t>
            </a:r>
          </a:p>
          <a:p>
            <a:endParaRPr lang="en-US" altLang="en-US" sz="2400" b="1" i="1" dirty="0"/>
          </a:p>
          <a:p>
            <a:r>
              <a:rPr lang="en-US" altLang="en-US" sz="2000" b="1" i="1" dirty="0"/>
              <a:t>In sum, Southern Ocean iron limitation may be better understood as possible micronutrient colimitation, with the nature and degree of that colimitation mediated by phytoplankton- bacterial interactions in both positive and negative feedback loops.</a:t>
            </a:r>
          </a:p>
        </p:txBody>
      </p:sp>
      <p:sp>
        <p:nvSpPr>
          <p:cNvPr id="27652" name="TextBox 2">
            <a:extLst>
              <a:ext uri="{FF2B5EF4-FFF2-40B4-BE49-F238E27FC236}">
                <a16:creationId xmlns:a16="http://schemas.microsoft.com/office/drawing/2014/main" id="{41AD7D29-8712-4D46-A3E0-202713A3E322}"/>
              </a:ext>
            </a:extLst>
          </p:cNvPr>
          <p:cNvSpPr txBox="1">
            <a:spLocks noChangeArrowheads="1"/>
          </p:cNvSpPr>
          <p:nvPr/>
        </p:nvSpPr>
        <p:spPr bwMode="auto">
          <a:xfrm>
            <a:off x="2743200" y="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a:t>Summary and Conclusions</a:t>
            </a:r>
          </a:p>
        </p:txBody>
      </p:sp>
      <p:sp>
        <p:nvSpPr>
          <p:cNvPr id="5" name="TextBox 1">
            <a:extLst>
              <a:ext uri="{FF2B5EF4-FFF2-40B4-BE49-F238E27FC236}">
                <a16:creationId xmlns:a16="http://schemas.microsoft.com/office/drawing/2014/main" id="{5DDA2CCE-21E4-4EAC-89DC-3E5977370A28}"/>
              </a:ext>
            </a:extLst>
          </p:cNvPr>
          <p:cNvSpPr txBox="1">
            <a:spLocks noChangeArrowheads="1"/>
          </p:cNvSpPr>
          <p:nvPr/>
        </p:nvSpPr>
        <p:spPr bwMode="auto">
          <a:xfrm>
            <a:off x="487363" y="76200"/>
            <a:ext cx="8428037" cy="40011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000" b="1" i="1" dirty="0"/>
          </a:p>
        </p:txBody>
      </p:sp>
    </p:spTree>
    <p:extLst>
      <p:ext uri="{BB962C8B-B14F-4D97-AF65-F5344CB8AC3E}">
        <p14:creationId xmlns:p14="http://schemas.microsoft.com/office/powerpoint/2010/main" val="608236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F6D6B604-5958-4B7E-964C-05C307CE3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6" name="TextBox 2">
            <a:extLst>
              <a:ext uri="{FF2B5EF4-FFF2-40B4-BE49-F238E27FC236}">
                <a16:creationId xmlns:a16="http://schemas.microsoft.com/office/drawing/2014/main" id="{31F5D6D4-74C5-412A-9DC2-E6E49EFFFD3E}"/>
              </a:ext>
            </a:extLst>
          </p:cNvPr>
          <p:cNvSpPr txBox="1">
            <a:spLocks noChangeArrowheads="1"/>
          </p:cNvSpPr>
          <p:nvPr/>
        </p:nvSpPr>
        <p:spPr bwMode="auto">
          <a:xfrm>
            <a:off x="2743200" y="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a:t>Summary and Conclusions</a:t>
            </a:r>
          </a:p>
        </p:txBody>
      </p:sp>
      <p:sp>
        <p:nvSpPr>
          <p:cNvPr id="6" name="TextBox 1">
            <a:extLst>
              <a:ext uri="{FF2B5EF4-FFF2-40B4-BE49-F238E27FC236}">
                <a16:creationId xmlns:a16="http://schemas.microsoft.com/office/drawing/2014/main" id="{53945BBD-C9B7-4172-851C-D70ADFBBD609}"/>
              </a:ext>
            </a:extLst>
          </p:cNvPr>
          <p:cNvSpPr txBox="1">
            <a:spLocks noChangeArrowheads="1"/>
          </p:cNvSpPr>
          <p:nvPr/>
        </p:nvSpPr>
        <p:spPr bwMode="auto">
          <a:xfrm>
            <a:off x="381000" y="2057400"/>
            <a:ext cx="8428037" cy="2523768"/>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ISIP2a is a </a:t>
            </a:r>
            <a:r>
              <a:rPr kumimoji="0" lang="en-US" sz="2000" b="1" i="1" u="none" strike="noStrike" kern="1200" cap="none" spc="0" normalizeH="0" baseline="0" noProof="0" dirty="0" err="1">
                <a:ln>
                  <a:noFill/>
                </a:ln>
                <a:solidFill>
                  <a:prstClr val="black"/>
                </a:solidFill>
                <a:effectLst/>
                <a:uLnTx/>
                <a:uFillTx/>
                <a:latin typeface="Calibri" pitchFamily="34" charset="0"/>
                <a:ea typeface="+mn-ea"/>
                <a:cs typeface="+mn-cs"/>
              </a:rPr>
              <a:t>phytotransferrin</a:t>
            </a: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 a functional analog of transferrin which independently and convergently evolved carbonate-coordinated ferric iron binding. It is responsible for ferric iron uptake in seawater.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This synergistic interaction of [Fe′] and [CO</a:t>
            </a:r>
            <a:r>
              <a:rPr kumimoji="0" lang="en-US" sz="2000" b="1" i="1" u="none" strike="noStrike" kern="1200" cap="none" spc="0" normalizeH="0" baseline="-25000" noProof="0" dirty="0">
                <a:ln>
                  <a:noFill/>
                </a:ln>
                <a:solidFill>
                  <a:prstClr val="black"/>
                </a:solidFill>
                <a:effectLst/>
                <a:uLnTx/>
                <a:uFillTx/>
                <a:latin typeface="Calibri" pitchFamily="34" charset="0"/>
                <a:ea typeface="+mn-ea"/>
                <a:cs typeface="+mn-cs"/>
              </a:rPr>
              <a:t>3</a:t>
            </a:r>
            <a:r>
              <a:rPr kumimoji="0" lang="en-US" sz="2000" b="1" i="1" u="none" strike="noStrike" kern="1200" cap="none" spc="0" normalizeH="0" baseline="30000" noProof="0" dirty="0">
                <a:ln>
                  <a:noFill/>
                </a:ln>
                <a:solidFill>
                  <a:prstClr val="black"/>
                </a:solidFill>
                <a:effectLst/>
                <a:uLnTx/>
                <a:uFillTx/>
                <a:latin typeface="Calibri" pitchFamily="34" charset="0"/>
                <a:ea typeface="+mn-ea"/>
                <a:cs typeface="+mn-cs"/>
              </a:rPr>
              <a:t>2-</a:t>
            </a: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 occurs across a range of environmentally relevant concentrations of seawater carbonate ion</a:t>
            </a: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 </a:t>
            </a: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 suggesting that [CO</a:t>
            </a:r>
            <a:r>
              <a:rPr kumimoji="0" lang="en-US" sz="2000" b="1" i="1" u="none" strike="noStrike" kern="1200" cap="none" spc="0" normalizeH="0" baseline="-25000" noProof="0" dirty="0">
                <a:ln>
                  <a:noFill/>
                </a:ln>
                <a:solidFill>
                  <a:prstClr val="black"/>
                </a:solidFill>
                <a:effectLst/>
                <a:uLnTx/>
                <a:uFillTx/>
                <a:latin typeface="Calibri" pitchFamily="34" charset="0"/>
                <a:ea typeface="+mn-ea"/>
                <a:cs typeface="+mn-cs"/>
              </a:rPr>
              <a:t>3</a:t>
            </a:r>
            <a:r>
              <a:rPr kumimoji="0" lang="en-US" sz="2000" b="1" i="1" u="none" strike="noStrike" kern="1200" cap="none" spc="0" normalizeH="0" baseline="30000" noProof="0" dirty="0">
                <a:ln>
                  <a:noFill/>
                </a:ln>
                <a:solidFill>
                  <a:prstClr val="black"/>
                </a:solidFill>
                <a:effectLst/>
                <a:uLnTx/>
                <a:uFillTx/>
                <a:latin typeface="Calibri" pitchFamily="34" charset="0"/>
                <a:ea typeface="+mn-ea"/>
                <a:cs typeface="+mn-cs"/>
              </a:rPr>
              <a:t>2-</a:t>
            </a:r>
            <a:r>
              <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rPr>
              <a:t>] may co-limit Fe′ uptake.</a:t>
            </a: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  </a:t>
            </a:r>
            <a:endParaRPr kumimoji="0" lang="en-US" sz="2000" b="1" i="1"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Calibri" panose="020F0502020204030204" pitchFamily="34" charset="0"/>
              <a:cs typeface="Arial" panose="020B0604020202020204" pitchFamily="34" charset="0"/>
            </a:endParaRPr>
          </a:p>
        </p:txBody>
      </p:sp>
      <p:sp>
        <p:nvSpPr>
          <p:cNvPr id="7" name="TextBox 1">
            <a:extLst>
              <a:ext uri="{FF2B5EF4-FFF2-40B4-BE49-F238E27FC236}">
                <a16:creationId xmlns:a16="http://schemas.microsoft.com/office/drawing/2014/main" id="{0B815362-2E78-41F4-AE08-F1484ABACACD}"/>
              </a:ext>
            </a:extLst>
          </p:cNvPr>
          <p:cNvSpPr txBox="1">
            <a:spLocks noChangeArrowheads="1"/>
          </p:cNvSpPr>
          <p:nvPr/>
        </p:nvSpPr>
        <p:spPr bwMode="auto">
          <a:xfrm>
            <a:off x="381000" y="838200"/>
            <a:ext cx="8428037" cy="707886"/>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Aft>
                <a:spcPct val="0"/>
              </a:spcAft>
            </a:pPr>
            <a:r>
              <a:rPr lang="en-US" sz="2000" b="1" i="1" dirty="0">
                <a:solidFill>
                  <a:prstClr val="black"/>
                </a:solidFill>
              </a:rPr>
              <a:t>TALENS, bacterial conjugation, synthetic biology, and forward genetics </a:t>
            </a:r>
          </a:p>
          <a:p>
            <a:pPr fontAlgn="base">
              <a:spcAft>
                <a:spcPct val="0"/>
              </a:spcAft>
            </a:pPr>
            <a:r>
              <a:rPr lang="en-US" sz="2000" b="1" i="1" dirty="0">
                <a:solidFill>
                  <a:prstClr val="black"/>
                </a:solidFill>
              </a:rPr>
              <a:t>are powerful new components of the diatom biology tool kit.</a:t>
            </a:r>
          </a:p>
        </p:txBody>
      </p:sp>
    </p:spTree>
    <p:extLst>
      <p:ext uri="{BB962C8B-B14F-4D97-AF65-F5344CB8AC3E}">
        <p14:creationId xmlns:p14="http://schemas.microsoft.com/office/powerpoint/2010/main" val="1881956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9" name="Picture 1"/>
          <p:cNvPicPr>
            <a:picLocks noChangeAspect="1" noChangeArrowheads="1"/>
          </p:cNvPicPr>
          <p:nvPr/>
        </p:nvPicPr>
        <p:blipFill>
          <a:blip r:embed="rId3">
            <a:lum bright="48000" contrast="-48000"/>
            <a:extLst>
              <a:ext uri="{28A0092B-C50C-407E-A947-70E740481C1C}">
                <a14:useLocalDpi xmlns:a14="http://schemas.microsoft.com/office/drawing/2010/main" val="0"/>
              </a:ext>
            </a:extLst>
          </a:blip>
          <a:srcRect t="18340" b="62357"/>
          <a:stretch>
            <a:fillRect/>
          </a:stretch>
        </p:blipFill>
        <p:spPr bwMode="auto">
          <a:xfrm>
            <a:off x="0" y="0"/>
            <a:ext cx="91440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30" name="TextBox 5"/>
          <p:cNvSpPr txBox="1">
            <a:spLocks noChangeArrowheads="1"/>
          </p:cNvSpPr>
          <p:nvPr/>
        </p:nvSpPr>
        <p:spPr bwMode="auto">
          <a:xfrm>
            <a:off x="2286000" y="0"/>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MS Reference Sans Serif" pitchFamily="34" charset="0"/>
                <a:ea typeface="+mn-ea"/>
                <a:cs typeface="Arial" charset="0"/>
              </a:rPr>
              <a:t>Acknowledgements </a:t>
            </a:r>
          </a:p>
        </p:txBody>
      </p:sp>
      <p:pic>
        <p:nvPicPr>
          <p:cNvPr id="4" name="Picture 3">
            <a:extLst>
              <a:ext uri="{FF2B5EF4-FFF2-40B4-BE49-F238E27FC236}">
                <a16:creationId xmlns:a16="http://schemas.microsoft.com/office/drawing/2014/main" id="{57696766-2D98-4DF1-AD33-352713B93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16" y="990600"/>
            <a:ext cx="3657600" cy="2438400"/>
          </a:xfrm>
          <a:prstGeom prst="rect">
            <a:avLst/>
          </a:prstGeom>
        </p:spPr>
      </p:pic>
      <p:pic>
        <p:nvPicPr>
          <p:cNvPr id="10" name="Picture 9">
            <a:extLst>
              <a:ext uri="{FF2B5EF4-FFF2-40B4-BE49-F238E27FC236}">
                <a16:creationId xmlns:a16="http://schemas.microsoft.com/office/drawing/2014/main" id="{BBE7DBBB-F3B0-40C4-A822-9B952A466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968375"/>
            <a:ext cx="2438400" cy="2438400"/>
          </a:xfrm>
          <a:prstGeom prst="rect">
            <a:avLst/>
          </a:prstGeom>
        </p:spPr>
      </p:pic>
      <p:pic>
        <p:nvPicPr>
          <p:cNvPr id="7" name="Picture 6">
            <a:extLst>
              <a:ext uri="{FF2B5EF4-FFF2-40B4-BE49-F238E27FC236}">
                <a16:creationId xmlns:a16="http://schemas.microsoft.com/office/drawing/2014/main" id="{592DE73A-D661-4FA1-BA2C-6F3649C15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821" y="4157662"/>
            <a:ext cx="2400300" cy="1905000"/>
          </a:xfrm>
          <a:prstGeom prst="rect">
            <a:avLst/>
          </a:prstGeom>
        </p:spPr>
      </p:pic>
      <p:sp>
        <p:nvSpPr>
          <p:cNvPr id="8" name="TextBox 5">
            <a:extLst>
              <a:ext uri="{FF2B5EF4-FFF2-40B4-BE49-F238E27FC236}">
                <a16:creationId xmlns:a16="http://schemas.microsoft.com/office/drawing/2014/main" id="{E211A967-7158-4476-9BED-BC8DC0E1A329}"/>
              </a:ext>
            </a:extLst>
          </p:cNvPr>
          <p:cNvSpPr txBox="1">
            <a:spLocks noChangeArrowheads="1"/>
          </p:cNvSpPr>
          <p:nvPr/>
        </p:nvSpPr>
        <p:spPr bwMode="auto">
          <a:xfrm>
            <a:off x="1981200" y="499904"/>
            <a:ext cx="533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MS Reference Sans Serif" pitchFamily="34" charset="0"/>
                <a:ea typeface="+mn-ea"/>
                <a:cs typeface="Arial" charset="0"/>
              </a:rPr>
              <a:t>Gone but not forgotten </a:t>
            </a:r>
          </a:p>
        </p:txBody>
      </p:sp>
      <p:sp>
        <p:nvSpPr>
          <p:cNvPr id="13" name="Rectangle 12">
            <a:extLst>
              <a:ext uri="{FF2B5EF4-FFF2-40B4-BE49-F238E27FC236}">
                <a16:creationId xmlns:a16="http://schemas.microsoft.com/office/drawing/2014/main" id="{945A0CEC-8067-478D-952F-5C31EB8061D9}"/>
              </a:ext>
            </a:extLst>
          </p:cNvPr>
          <p:cNvSpPr/>
          <p:nvPr/>
        </p:nvSpPr>
        <p:spPr>
          <a:xfrm>
            <a:off x="1398417" y="3543300"/>
            <a:ext cx="2937022" cy="369332"/>
          </a:xfrm>
          <a:prstGeom prst="rect">
            <a:avLst/>
          </a:prstGeom>
        </p:spPr>
        <p:txBody>
          <a:bodyPr wrap="none">
            <a:spAutoFit/>
          </a:bodyPr>
          <a:lstStyle/>
          <a:p>
            <a:pPr lvl="0" fontAlgn="base">
              <a:spcBef>
                <a:spcPct val="0"/>
              </a:spcBef>
              <a:spcAft>
                <a:spcPct val="0"/>
              </a:spcAft>
              <a:defRPr/>
            </a:pPr>
            <a:r>
              <a:rPr lang="en-US" altLang="en-US" b="1" dirty="0">
                <a:solidFill>
                  <a:srgbClr val="000000"/>
                </a:solidFill>
                <a:latin typeface="MS Reference Sans Serif" pitchFamily="34" charset="0"/>
                <a:cs typeface="Arial" charset="0"/>
              </a:rPr>
              <a:t>Jeff McQuaid(JCVI/SIO)</a:t>
            </a:r>
          </a:p>
        </p:txBody>
      </p:sp>
      <p:sp>
        <p:nvSpPr>
          <p:cNvPr id="14" name="Rectangle 13">
            <a:extLst>
              <a:ext uri="{FF2B5EF4-FFF2-40B4-BE49-F238E27FC236}">
                <a16:creationId xmlns:a16="http://schemas.microsoft.com/office/drawing/2014/main" id="{CE3697D1-6FEF-4A94-A176-FA79B0CC230E}"/>
              </a:ext>
            </a:extLst>
          </p:cNvPr>
          <p:cNvSpPr/>
          <p:nvPr/>
        </p:nvSpPr>
        <p:spPr>
          <a:xfrm>
            <a:off x="5377193" y="3505200"/>
            <a:ext cx="3090077" cy="369332"/>
          </a:xfrm>
          <a:prstGeom prst="rect">
            <a:avLst/>
          </a:prstGeom>
        </p:spPr>
        <p:txBody>
          <a:bodyPr wrap="none">
            <a:spAutoFit/>
          </a:bodyPr>
          <a:lstStyle/>
          <a:p>
            <a:pPr lvl="0" fontAlgn="base">
              <a:spcBef>
                <a:spcPct val="0"/>
              </a:spcBef>
              <a:spcAft>
                <a:spcPct val="0"/>
              </a:spcAft>
              <a:defRPr/>
            </a:pPr>
            <a:r>
              <a:rPr lang="en-US" altLang="en-US" b="1" dirty="0">
                <a:solidFill>
                  <a:srgbClr val="000000"/>
                </a:solidFill>
                <a:latin typeface="MS Reference Sans Serif" pitchFamily="34" charset="0"/>
                <a:cs typeface="Arial" charset="0"/>
              </a:rPr>
              <a:t>Erin Bertrand (JCVI/SIO)</a:t>
            </a:r>
          </a:p>
        </p:txBody>
      </p:sp>
      <p:sp>
        <p:nvSpPr>
          <p:cNvPr id="16" name="Rectangle 15">
            <a:extLst>
              <a:ext uri="{FF2B5EF4-FFF2-40B4-BE49-F238E27FC236}">
                <a16:creationId xmlns:a16="http://schemas.microsoft.com/office/drawing/2014/main" id="{7C2515F8-0D01-4323-A7F5-6B25DCC40E34}"/>
              </a:ext>
            </a:extLst>
          </p:cNvPr>
          <p:cNvSpPr/>
          <p:nvPr/>
        </p:nvSpPr>
        <p:spPr>
          <a:xfrm>
            <a:off x="4970839" y="6299916"/>
            <a:ext cx="2669770" cy="369332"/>
          </a:xfrm>
          <a:prstGeom prst="rect">
            <a:avLst/>
          </a:prstGeom>
        </p:spPr>
        <p:txBody>
          <a:bodyPr wrap="none">
            <a:spAutoFit/>
          </a:bodyPr>
          <a:lstStyle/>
          <a:p>
            <a:pPr lvl="0" fontAlgn="base">
              <a:spcBef>
                <a:spcPct val="0"/>
              </a:spcBef>
              <a:spcAft>
                <a:spcPct val="0"/>
              </a:spcAft>
              <a:defRPr/>
            </a:pPr>
            <a:r>
              <a:rPr lang="en-US" altLang="en-US" b="1" dirty="0" err="1">
                <a:solidFill>
                  <a:srgbClr val="000000"/>
                </a:solidFill>
                <a:latin typeface="MS Reference Sans Serif" pitchFamily="34" charset="0"/>
                <a:cs typeface="Arial" charset="0"/>
              </a:rPr>
              <a:t>Bogumil</a:t>
            </a:r>
            <a:r>
              <a:rPr lang="en-US" altLang="en-US" b="1" dirty="0">
                <a:solidFill>
                  <a:srgbClr val="000000"/>
                </a:solidFill>
                <a:latin typeface="MS Reference Sans Serif" pitchFamily="34" charset="0"/>
                <a:cs typeface="Arial" charset="0"/>
              </a:rPr>
              <a:t> </a:t>
            </a:r>
            <a:r>
              <a:rPr lang="en-US" altLang="en-US" b="1" dirty="0" err="1">
                <a:solidFill>
                  <a:srgbClr val="000000"/>
                </a:solidFill>
                <a:latin typeface="MS Reference Sans Serif" pitchFamily="34" charset="0"/>
                <a:cs typeface="Arial" charset="0"/>
              </a:rPr>
              <a:t>Karas</a:t>
            </a:r>
            <a:r>
              <a:rPr lang="en-US" altLang="en-US" b="1" dirty="0">
                <a:solidFill>
                  <a:srgbClr val="000000"/>
                </a:solidFill>
                <a:latin typeface="MS Reference Sans Serif" pitchFamily="34" charset="0"/>
                <a:cs typeface="Arial" charset="0"/>
              </a:rPr>
              <a:t> (JCVI)</a:t>
            </a:r>
          </a:p>
        </p:txBody>
      </p:sp>
      <p:pic>
        <p:nvPicPr>
          <p:cNvPr id="17" name="Picture 16">
            <a:extLst>
              <a:ext uri="{FF2B5EF4-FFF2-40B4-BE49-F238E27FC236}">
                <a16:creationId xmlns:a16="http://schemas.microsoft.com/office/drawing/2014/main" id="{5A091AE1-6744-4815-ADD1-BD6F002B78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6966" y="4011630"/>
            <a:ext cx="2400300" cy="2288286"/>
          </a:xfrm>
          <a:prstGeom prst="rect">
            <a:avLst/>
          </a:prstGeom>
        </p:spPr>
      </p:pic>
      <p:sp>
        <p:nvSpPr>
          <p:cNvPr id="18" name="Rectangle 17">
            <a:extLst>
              <a:ext uri="{FF2B5EF4-FFF2-40B4-BE49-F238E27FC236}">
                <a16:creationId xmlns:a16="http://schemas.microsoft.com/office/drawing/2014/main" id="{26DE7C1B-0E36-4F2B-953D-7CA461871BCB}"/>
              </a:ext>
            </a:extLst>
          </p:cNvPr>
          <p:cNvSpPr/>
          <p:nvPr/>
        </p:nvSpPr>
        <p:spPr>
          <a:xfrm>
            <a:off x="838200" y="6362026"/>
            <a:ext cx="3011081" cy="369332"/>
          </a:xfrm>
          <a:prstGeom prst="rect">
            <a:avLst/>
          </a:prstGeom>
        </p:spPr>
        <p:txBody>
          <a:bodyPr wrap="none">
            <a:spAutoFit/>
          </a:bodyPr>
          <a:lstStyle/>
          <a:p>
            <a:pPr lvl="0" fontAlgn="base">
              <a:spcBef>
                <a:spcPct val="0"/>
              </a:spcBef>
              <a:spcAft>
                <a:spcPct val="0"/>
              </a:spcAft>
              <a:defRPr/>
            </a:pPr>
            <a:r>
              <a:rPr lang="en-US" altLang="en-US" b="1" dirty="0">
                <a:solidFill>
                  <a:srgbClr val="000000"/>
                </a:solidFill>
                <a:latin typeface="MS Reference Sans Serif" pitchFamily="34" charset="0"/>
                <a:cs typeface="Arial" charset="0"/>
              </a:rPr>
              <a:t>Rachel Diner (JCVI/SIO)</a:t>
            </a:r>
          </a:p>
        </p:txBody>
      </p:sp>
    </p:spTree>
    <p:extLst>
      <p:ext uri="{BB962C8B-B14F-4D97-AF65-F5344CB8AC3E}">
        <p14:creationId xmlns:p14="http://schemas.microsoft.com/office/powerpoint/2010/main" val="3668456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4" descr="C:\DIATOM\TIGR_JCVI\IPY_Project\Dawn_Pics_Field_Season_0109\Slush012409\pseudonitzschia2.tif"/>
          <p:cNvPicPr>
            <a:picLocks noChangeAspect="1" noChangeArrowheads="1"/>
          </p:cNvPicPr>
          <p:nvPr/>
        </p:nvPicPr>
        <p:blipFill>
          <a:blip r:embed="rId3">
            <a:extLst>
              <a:ext uri="{28A0092B-C50C-407E-A947-70E740481C1C}">
                <a14:useLocalDpi xmlns:a14="http://schemas.microsoft.com/office/drawing/2010/main" val="0"/>
              </a:ext>
            </a:extLst>
          </a:blip>
          <a:srcRect l="36464" t="16438" r="42250" b="16411"/>
          <a:stretch>
            <a:fillRect/>
          </a:stretch>
        </p:blipFill>
        <p:spPr bwMode="auto">
          <a:xfrm>
            <a:off x="228600" y="152400"/>
            <a:ext cx="1676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19" name="Picture 6" descr="C:\DIATOM\TIGR_JCVI\IPY_Project\Dawn_Pics_Field_Season_0109\Slush012409\centric4.tif"/>
          <p:cNvPicPr>
            <a:picLocks noChangeAspect="1" noChangeArrowheads="1"/>
          </p:cNvPicPr>
          <p:nvPr/>
        </p:nvPicPr>
        <p:blipFill>
          <a:blip r:embed="rId4">
            <a:extLst>
              <a:ext uri="{28A0092B-C50C-407E-A947-70E740481C1C}">
                <a14:useLocalDpi xmlns:a14="http://schemas.microsoft.com/office/drawing/2010/main" val="0"/>
              </a:ext>
            </a:extLst>
          </a:blip>
          <a:srcRect l="36465" t="30643" r="38379" b="37073"/>
          <a:stretch>
            <a:fillRect/>
          </a:stretch>
        </p:blipFill>
        <p:spPr bwMode="auto">
          <a:xfrm>
            <a:off x="169862" y="4953000"/>
            <a:ext cx="198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0" name="Picture 11" descr="spineychaetoceros.tif"/>
          <p:cNvPicPr>
            <a:picLocks noChangeAspect="1"/>
          </p:cNvPicPr>
          <p:nvPr/>
        </p:nvPicPr>
        <p:blipFill>
          <a:blip r:embed="rId5">
            <a:extLst>
              <a:ext uri="{28A0092B-C50C-407E-A947-70E740481C1C}">
                <a14:useLocalDpi xmlns:a14="http://schemas.microsoft.com/office/drawing/2010/main" val="0"/>
              </a:ext>
            </a:extLst>
          </a:blip>
          <a:srcRect r="6282" b="15706"/>
          <a:stretch>
            <a:fillRect/>
          </a:stretch>
        </p:blipFill>
        <p:spPr bwMode="auto">
          <a:xfrm>
            <a:off x="4235450" y="5203825"/>
            <a:ext cx="2411412"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Picture 19" descr="Fragilariopsis2.tif"/>
          <p:cNvPicPr>
            <a:picLocks noChangeAspect="1"/>
          </p:cNvPicPr>
          <p:nvPr/>
        </p:nvPicPr>
        <p:blipFill>
          <a:blip r:embed="rId6">
            <a:extLst>
              <a:ext uri="{28A0092B-C50C-407E-A947-70E740481C1C}">
                <a14:useLocalDpi xmlns:a14="http://schemas.microsoft.com/office/drawing/2010/main" val="0"/>
              </a:ext>
            </a:extLst>
          </a:blip>
          <a:srcRect l="24368" t="28448" r="28311" b="26489"/>
          <a:stretch>
            <a:fillRect/>
          </a:stretch>
        </p:blipFill>
        <p:spPr bwMode="auto">
          <a:xfrm>
            <a:off x="2303462" y="5124450"/>
            <a:ext cx="17526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2" name="Picture 25" descr="http://www.brandeis.edu/mrsec/research/images/NSF_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20574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TextBox 1"/>
          <p:cNvSpPr txBox="1">
            <a:spLocks noChangeArrowheads="1"/>
          </p:cNvSpPr>
          <p:nvPr/>
        </p:nvSpPr>
        <p:spPr bwMode="auto">
          <a:xfrm>
            <a:off x="6731727" y="3857896"/>
            <a:ext cx="25145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omic Sans MS" pitchFamily="66" charset="0"/>
                <a:ea typeface="+mn-ea"/>
                <a:cs typeface="Arial" charset="0"/>
              </a:rPr>
              <a:t> Biological Oceanography,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omic Sans MS" pitchFamily="66" charset="0"/>
                <a:ea typeface="+mn-ea"/>
                <a:cs typeface="Arial" charset="0"/>
              </a:rPr>
              <a:t>Molecular and Cellular Biology. Dimensions of Diversity, Office of Polar Programs</a:t>
            </a:r>
          </a:p>
        </p:txBody>
      </p:sp>
      <p:pic>
        <p:nvPicPr>
          <p:cNvPr id="162824" name="Picture 11" descr="See full size imag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2637" y="4795837"/>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5" name="TextBox 1"/>
          <p:cNvSpPr txBox="1">
            <a:spLocks noChangeArrowheads="1"/>
          </p:cNvSpPr>
          <p:nvPr/>
        </p:nvSpPr>
        <p:spPr bwMode="auto">
          <a:xfrm>
            <a:off x="6507162" y="6319837"/>
            <a:ext cx="2789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omic Sans MS" pitchFamily="66" charset="0"/>
                <a:ea typeface="+mn-ea"/>
                <a:cs typeface="Arial" charset="0"/>
              </a:rPr>
              <a:t>Biological and Environmental Research Program</a:t>
            </a:r>
          </a:p>
        </p:txBody>
      </p:sp>
      <p:sp>
        <p:nvSpPr>
          <p:cNvPr id="162826" name="TextBox 7"/>
          <p:cNvSpPr txBox="1">
            <a:spLocks noChangeArrowheads="1"/>
          </p:cNvSpPr>
          <p:nvPr/>
        </p:nvSpPr>
        <p:spPr bwMode="auto">
          <a:xfrm>
            <a:off x="1998662" y="1060410"/>
            <a:ext cx="615473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lvl="0" eaLnBrk="1" fontAlgn="base" hangingPunct="1">
              <a:spcBef>
                <a:spcPct val="0"/>
              </a:spcBef>
              <a:spcAft>
                <a:spcPct val="0"/>
              </a:spcAft>
              <a:buNone/>
              <a:defRPr/>
            </a:pPr>
            <a:r>
              <a:rPr lang="en-US" altLang="en-US" sz="2000" b="1" dirty="0">
                <a:solidFill>
                  <a:srgbClr val="000000"/>
                </a:solidFill>
                <a:latin typeface="MS Reference Sans Serif" pitchFamily="34" charset="0"/>
                <a:cs typeface="Arial" charset="0"/>
              </a:rPr>
              <a:t>John McCrow (JCVI)</a:t>
            </a:r>
          </a:p>
          <a:p>
            <a:pPr lvl="0" eaLnBrk="1" fontAlgn="base" hangingPunct="1">
              <a:spcBef>
                <a:spcPct val="0"/>
              </a:spcBef>
              <a:spcAft>
                <a:spcPct val="0"/>
              </a:spcAft>
              <a:buNone/>
              <a:defRPr/>
            </a:pPr>
            <a:r>
              <a:rPr lang="en-US" altLang="en-US" sz="2000" b="1" dirty="0">
                <a:solidFill>
                  <a:srgbClr val="000000"/>
                </a:solidFill>
                <a:latin typeface="MS Reference Sans Serif" pitchFamily="34" charset="0"/>
                <a:cs typeface="Arial" charset="0"/>
              </a:rPr>
              <a:t>Hong Zheng (JCVI)</a:t>
            </a:r>
          </a:p>
          <a:p>
            <a:pPr lvl="0" eaLnBrk="1" fontAlgn="base" hangingPunct="1">
              <a:spcBef>
                <a:spcPct val="0"/>
              </a:spcBef>
              <a:spcAft>
                <a:spcPct val="0"/>
              </a:spcAft>
              <a:buNone/>
              <a:defRPr/>
            </a:pPr>
            <a:r>
              <a:rPr lang="en-US" altLang="en-US" sz="2000" b="1" dirty="0">
                <a:solidFill>
                  <a:srgbClr val="000000"/>
                </a:solidFill>
                <a:latin typeface="MS Reference Sans Serif" pitchFamily="34" charset="0"/>
                <a:cs typeface="Arial" charset="0"/>
              </a:rPr>
              <a:t>Ariel Rabines (JCVI)</a:t>
            </a:r>
          </a:p>
          <a:p>
            <a:pPr lvl="0" eaLnBrk="1" fontAlgn="base" hangingPunct="1">
              <a:spcBef>
                <a:spcPct val="0"/>
              </a:spcBef>
              <a:spcAft>
                <a:spcPct val="0"/>
              </a:spcAft>
              <a:buNone/>
              <a:defRPr/>
            </a:pPr>
            <a:r>
              <a:rPr lang="en-US" altLang="en-US" sz="2000" b="1" dirty="0">
                <a:solidFill>
                  <a:srgbClr val="000000"/>
                </a:solidFill>
                <a:latin typeface="MS Reference Sans Serif" pitchFamily="34" charset="0"/>
                <a:cs typeface="Arial" charset="0"/>
              </a:rPr>
              <a:t>Kathy </a:t>
            </a:r>
            <a:r>
              <a:rPr lang="en-US" altLang="en-US" sz="2000" b="1" dirty="0" err="1">
                <a:solidFill>
                  <a:srgbClr val="000000"/>
                </a:solidFill>
                <a:latin typeface="MS Reference Sans Serif" pitchFamily="34" charset="0"/>
                <a:cs typeface="Arial" charset="0"/>
              </a:rPr>
              <a:t>Barbeau</a:t>
            </a:r>
            <a:r>
              <a:rPr lang="en-US" altLang="en-US" sz="2000" b="1" dirty="0">
                <a:solidFill>
                  <a:srgbClr val="000000"/>
                </a:solidFill>
                <a:latin typeface="MS Reference Sans Serif" pitchFamily="34" charset="0"/>
                <a:cs typeface="Arial" charset="0"/>
              </a:rPr>
              <a:t> (SIO)</a:t>
            </a:r>
          </a:p>
          <a:p>
            <a:pPr lvl="0" eaLnBrk="1" fontAlgn="base" hangingPunct="1">
              <a:spcBef>
                <a:spcPct val="0"/>
              </a:spcBef>
              <a:spcAft>
                <a:spcPct val="0"/>
              </a:spcAft>
              <a:buNone/>
              <a:defRPr/>
            </a:pPr>
            <a:r>
              <a:rPr lang="en-US" altLang="en-US" sz="2000" b="1" dirty="0">
                <a:solidFill>
                  <a:srgbClr val="000000"/>
                </a:solidFill>
                <a:latin typeface="MS Reference Sans Serif" pitchFamily="34" charset="0"/>
                <a:cs typeface="Arial" charset="0"/>
              </a:rPr>
              <a:t>Andreas Anderson (SIO)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MS Reference Sans Serif" pitchFamily="34" charset="0"/>
                <a:ea typeface="+mn-ea"/>
                <a:cs typeface="Arial" charset="0"/>
              </a:rPr>
              <a:t>Adam Kustka (Rutgers)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MS Reference Sans Serif" pitchFamily="34" charset="0"/>
                <a:ea typeface="+mn-ea"/>
                <a:cs typeface="Arial" charset="0"/>
              </a:rPr>
              <a:t>Miroslav </a:t>
            </a:r>
            <a:r>
              <a:rPr kumimoji="0" lang="en-US" altLang="en-US" sz="2000" b="1" i="0" u="none" strike="noStrike" kern="1200" cap="none" spc="0" normalizeH="0" baseline="0" noProof="0" dirty="0" err="1">
                <a:ln>
                  <a:noFill/>
                </a:ln>
                <a:solidFill>
                  <a:srgbClr val="000000"/>
                </a:solidFill>
                <a:effectLst/>
                <a:uLnTx/>
                <a:uFillTx/>
                <a:latin typeface="MS Reference Sans Serif" pitchFamily="34" charset="0"/>
                <a:ea typeface="+mn-ea"/>
                <a:cs typeface="Arial" charset="0"/>
              </a:rPr>
              <a:t>Obornik</a:t>
            </a:r>
            <a:r>
              <a:rPr kumimoji="0" lang="en-US" altLang="en-US" sz="2000" b="1" i="0" u="none" strike="noStrike" kern="1200" cap="none" spc="0" normalizeH="0" baseline="0" noProof="0" dirty="0">
                <a:ln>
                  <a:noFill/>
                </a:ln>
                <a:solidFill>
                  <a:srgbClr val="000000"/>
                </a:solidFill>
                <a:effectLst/>
                <a:uLnTx/>
                <a:uFillTx/>
                <a:latin typeface="MS Reference Sans Serif" pitchFamily="34" charset="0"/>
                <a:ea typeface="+mn-ea"/>
                <a:cs typeface="Arial" charset="0"/>
              </a:rPr>
              <a:t> </a:t>
            </a:r>
            <a:r>
              <a:rPr lang="en-US" altLang="en-US" sz="2000" b="1" dirty="0">
                <a:solidFill>
                  <a:srgbClr val="000000"/>
                </a:solidFill>
              </a:rPr>
              <a:t>(</a:t>
            </a:r>
            <a:r>
              <a:rPr kumimoji="0" lang="en-US" sz="2000" b="1" i="0" u="none" strike="noStrike" kern="1200" cap="none" spc="0" normalizeH="0" baseline="0" noProof="0" dirty="0">
                <a:ln>
                  <a:noFill/>
                </a:ln>
                <a:solidFill>
                  <a:srgbClr val="000000"/>
                </a:solidFill>
                <a:effectLst/>
                <a:uLnTx/>
                <a:uFillTx/>
                <a:latin typeface="Arial" charset="0"/>
                <a:ea typeface="+mn-ea"/>
                <a:cs typeface="+mn-cs"/>
              </a:rPr>
              <a:t>Czech Republic)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charset="0"/>
                <a:ea typeface="+mn-ea"/>
                <a:cs typeface="Arial" charset="0"/>
              </a:rPr>
              <a:t>Dave Hutchins (USC)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2000" b="1" dirty="0">
                <a:solidFill>
                  <a:prstClr val="black"/>
                </a:solidFill>
                <a:cs typeface="Arial" charset="0"/>
              </a:rPr>
              <a:t>Deborah </a:t>
            </a:r>
            <a:r>
              <a:rPr lang="en-US" altLang="en-US" sz="2000" b="1" dirty="0" err="1">
                <a:solidFill>
                  <a:prstClr val="black"/>
                </a:solidFill>
                <a:cs typeface="Arial" charset="0"/>
              </a:rPr>
              <a:t>Bronk</a:t>
            </a:r>
            <a:r>
              <a:rPr lang="en-US" altLang="en-US" sz="2000" b="1" dirty="0">
                <a:solidFill>
                  <a:prstClr val="black"/>
                </a:solidFill>
                <a:cs typeface="Arial" charset="0"/>
              </a:rPr>
              <a:t> (Bigelow)</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2000" b="1" dirty="0">
                <a:solidFill>
                  <a:prstClr val="black"/>
                </a:solidFill>
                <a:cs typeface="Arial" charset="0"/>
              </a:rPr>
              <a:t>Jed Fuhrman (USC)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2000" b="1" dirty="0">
                <a:solidFill>
                  <a:prstClr val="black"/>
                </a:solidFill>
                <a:cs typeface="Arial" charset="0"/>
              </a:rPr>
              <a:t>Ahmed </a:t>
            </a:r>
            <a:r>
              <a:rPr lang="en-US" altLang="en-US" sz="2000" b="1" dirty="0" err="1">
                <a:solidFill>
                  <a:prstClr val="black"/>
                </a:solidFill>
                <a:cs typeface="Arial" charset="0"/>
              </a:rPr>
              <a:t>Moustafa</a:t>
            </a:r>
            <a:r>
              <a:rPr lang="en-US" altLang="en-US" sz="2000" b="1" dirty="0">
                <a:solidFill>
                  <a:prstClr val="black"/>
                </a:solidFill>
                <a:cs typeface="Arial" charset="0"/>
              </a:rPr>
              <a:t> (American University)</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2000" b="1" dirty="0" err="1">
                <a:solidFill>
                  <a:prstClr val="black"/>
                </a:solidFill>
                <a:cs typeface="Arial" charset="0"/>
              </a:rPr>
              <a:t>Mak</a:t>
            </a:r>
            <a:r>
              <a:rPr lang="en-US" altLang="en-US" sz="2000" b="1" dirty="0">
                <a:solidFill>
                  <a:prstClr val="black"/>
                </a:solidFill>
                <a:cs typeface="Arial" charset="0"/>
              </a:rPr>
              <a:t> Saito (Wood Hole Oceanographic)</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sz="2000" b="1" dirty="0">
              <a:solidFill>
                <a:prstClr val="black"/>
              </a:solidFill>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dirty="0">
              <a:ln>
                <a:noFill/>
              </a:ln>
              <a:solidFill>
                <a:srgbClr val="000000"/>
              </a:solidFill>
              <a:effectLst/>
              <a:uLnTx/>
              <a:uFillTx/>
              <a:latin typeface="MS Reference Sans Serif" pitchFamily="34" charset="0"/>
              <a:ea typeface="+mn-ea"/>
              <a:cs typeface="Arial" charset="0"/>
            </a:endParaRPr>
          </a:p>
        </p:txBody>
      </p:sp>
      <p:pic>
        <p:nvPicPr>
          <p:cNvPr id="162827" name="Picture 2" descr="Gordon and Betty Moore Foundation">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r="76768" b="-9296"/>
          <a:stretch>
            <a:fillRect/>
          </a:stretch>
        </p:blipFill>
        <p:spPr bwMode="auto">
          <a:xfrm>
            <a:off x="6781800" y="838200"/>
            <a:ext cx="23622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8" name="TextBox 1"/>
          <p:cNvSpPr txBox="1">
            <a:spLocks noChangeArrowheads="1"/>
          </p:cNvSpPr>
          <p:nvPr/>
        </p:nvSpPr>
        <p:spPr bwMode="auto">
          <a:xfrm>
            <a:off x="6583363" y="1766248"/>
            <a:ext cx="2789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omic Sans MS" pitchFamily="66" charset="0"/>
                <a:ea typeface="+mn-ea"/>
                <a:cs typeface="Arial" charset="0"/>
              </a:rPr>
              <a:t>Marine Microbiology Initiative</a:t>
            </a:r>
          </a:p>
        </p:txBody>
      </p:sp>
      <p:pic>
        <p:nvPicPr>
          <p:cNvPr id="162829" name="Picture 1"/>
          <p:cNvPicPr>
            <a:picLocks noChangeAspect="1" noChangeArrowheads="1"/>
          </p:cNvPicPr>
          <p:nvPr/>
        </p:nvPicPr>
        <p:blipFill>
          <a:blip r:embed="rId12">
            <a:lum bright="48000" contrast="-48000"/>
            <a:extLst>
              <a:ext uri="{28A0092B-C50C-407E-A947-70E740481C1C}">
                <a14:useLocalDpi xmlns:a14="http://schemas.microsoft.com/office/drawing/2010/main" val="0"/>
              </a:ext>
            </a:extLst>
          </a:blip>
          <a:srcRect t="18340" b="62357"/>
          <a:stretch>
            <a:fillRect/>
          </a:stretch>
        </p:blipFill>
        <p:spPr bwMode="auto">
          <a:xfrm>
            <a:off x="1981200" y="0"/>
            <a:ext cx="7162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30" name="TextBox 5"/>
          <p:cNvSpPr txBox="1">
            <a:spLocks noChangeArrowheads="1"/>
          </p:cNvSpPr>
          <p:nvPr/>
        </p:nvSpPr>
        <p:spPr bwMode="auto">
          <a:xfrm>
            <a:off x="2286000" y="92075"/>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MS Reference Sans Serif" pitchFamily="34" charset="0"/>
                <a:ea typeface="+mn-ea"/>
                <a:cs typeface="Arial" charset="0"/>
              </a:rPr>
              <a:t>Acknowledgements </a:t>
            </a:r>
          </a:p>
        </p:txBody>
      </p:sp>
    </p:spTree>
    <p:extLst>
      <p:ext uri="{BB962C8B-B14F-4D97-AF65-F5344CB8AC3E}">
        <p14:creationId xmlns:p14="http://schemas.microsoft.com/office/powerpoint/2010/main" val="18260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a:extLst>
              <a:ext uri="{FF2B5EF4-FFF2-40B4-BE49-F238E27FC236}">
                <a16:creationId xmlns:a16="http://schemas.microsoft.com/office/drawing/2014/main" id="{1BD52FB4-C381-4B3A-9E28-C910C72EB273}"/>
              </a:ext>
            </a:extLst>
          </p:cNvPr>
          <p:cNvPicPr>
            <a:picLocks noChangeAspect="1"/>
          </p:cNvPicPr>
          <p:nvPr/>
        </p:nvPicPr>
        <p:blipFill>
          <a:blip r:embed="rId2">
            <a:extLst>
              <a:ext uri="{28A0092B-C50C-407E-A947-70E740481C1C}">
                <a14:useLocalDpi xmlns:a14="http://schemas.microsoft.com/office/drawing/2010/main" val="0"/>
              </a:ext>
            </a:extLst>
          </a:blip>
          <a:srcRect l="21211" t="18333" r="98"/>
          <a:stretch>
            <a:fillRect/>
          </a:stretch>
        </p:blipFill>
        <p:spPr bwMode="auto">
          <a:xfrm>
            <a:off x="0" y="457200"/>
            <a:ext cx="9144000" cy="6013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51" name="TextBox 1">
            <a:extLst>
              <a:ext uri="{FF2B5EF4-FFF2-40B4-BE49-F238E27FC236}">
                <a16:creationId xmlns:a16="http://schemas.microsoft.com/office/drawing/2014/main" id="{7C53EE86-2C99-4D37-93BE-DE3B41C84197}"/>
              </a:ext>
            </a:extLst>
          </p:cNvPr>
          <p:cNvSpPr txBox="1">
            <a:spLocks noChangeArrowheads="1"/>
          </p:cNvSpPr>
          <p:nvPr/>
        </p:nvSpPr>
        <p:spPr bwMode="auto">
          <a:xfrm>
            <a:off x="334963" y="2438400"/>
            <a:ext cx="8428037" cy="3908425"/>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b="1" i="1" dirty="0"/>
              <a:t>Diatoms, the dominant primary producers, displayed gene expression patterns unambiguously indicative of simultaneous iron and cobalamin deprivation</a:t>
            </a:r>
            <a:r>
              <a:rPr lang="en-US" altLang="en-US" sz="2000" dirty="0"/>
              <a:t>. </a:t>
            </a:r>
            <a:br>
              <a:rPr lang="en-US" altLang="en-US" sz="2000" b="1" dirty="0"/>
            </a:br>
            <a:endParaRPr lang="en-US" altLang="en-US" sz="2000" b="1" dirty="0"/>
          </a:p>
          <a:p>
            <a:r>
              <a:rPr lang="en-US" altLang="en-US" sz="2000" b="1" i="1" dirty="0"/>
              <a:t>Chlorophyll production patterns support this and show that phytoplankton were concurrently limited by cobalamin and iron availability. </a:t>
            </a:r>
          </a:p>
          <a:p>
            <a:endParaRPr lang="en-US" altLang="en-US" sz="2000" b="1" i="1" dirty="0"/>
          </a:p>
          <a:p>
            <a:r>
              <a:rPr lang="en-US" altLang="en-US" sz="2000" b="1" i="1" dirty="0"/>
              <a:t>The major cobalamin producer as a gammaproteobacterial population, </a:t>
            </a:r>
            <a:r>
              <a:rPr lang="en-US" altLang="en-US" sz="2000" b="1" i="1" dirty="0" err="1"/>
              <a:t>Oceanospirillaceae</a:t>
            </a:r>
            <a:r>
              <a:rPr lang="en-US" altLang="en-US" sz="2000" b="1" i="1" dirty="0"/>
              <a:t> ASP10-02a, which displayed elevated expression of organic matter acquisition and cell surface attachment genes, suggesting that they are dependent on phytoplankton growth to directly fuel </a:t>
            </a:r>
            <a:r>
              <a:rPr lang="en-US" altLang="en-US" sz="2000" b="1" i="1" dirty="0" err="1"/>
              <a:t>coblalamin</a:t>
            </a:r>
            <a:r>
              <a:rPr lang="en-US" altLang="en-US" sz="2000" b="1" i="1" dirty="0"/>
              <a:t> production</a:t>
            </a:r>
            <a:r>
              <a:rPr lang="en-US" altLang="en-US" sz="2400" b="1" i="1" dirty="0"/>
              <a:t>.</a:t>
            </a:r>
          </a:p>
          <a:p>
            <a:endParaRPr lang="en-US" altLang="en-US" sz="2400" b="1" i="1" dirty="0"/>
          </a:p>
        </p:txBody>
      </p:sp>
      <p:sp>
        <p:nvSpPr>
          <p:cNvPr id="27652" name="TextBox 2">
            <a:extLst>
              <a:ext uri="{FF2B5EF4-FFF2-40B4-BE49-F238E27FC236}">
                <a16:creationId xmlns:a16="http://schemas.microsoft.com/office/drawing/2014/main" id="{41AD7D29-8712-4D46-A3E0-202713A3E322}"/>
              </a:ext>
            </a:extLst>
          </p:cNvPr>
          <p:cNvSpPr txBox="1">
            <a:spLocks noChangeArrowheads="1"/>
          </p:cNvSpPr>
          <p:nvPr/>
        </p:nvSpPr>
        <p:spPr bwMode="auto">
          <a:xfrm>
            <a:off x="2743200" y="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a:t>Summary and Conclusions</a:t>
            </a:r>
          </a:p>
        </p:txBody>
      </p:sp>
    </p:spTree>
    <p:extLst>
      <p:ext uri="{BB962C8B-B14F-4D97-AF65-F5344CB8AC3E}">
        <p14:creationId xmlns:p14="http://schemas.microsoft.com/office/powerpoint/2010/main" val="1114073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F6D6B604-5958-4B7E-964C-05C307CE3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5" name="TextBox 1">
            <a:extLst>
              <a:ext uri="{FF2B5EF4-FFF2-40B4-BE49-F238E27FC236}">
                <a16:creationId xmlns:a16="http://schemas.microsoft.com/office/drawing/2014/main" id="{F1DBC3D6-A2D0-4DAA-A43C-B44C1E0F5BA5}"/>
              </a:ext>
            </a:extLst>
          </p:cNvPr>
          <p:cNvSpPr txBox="1">
            <a:spLocks noChangeArrowheads="1"/>
          </p:cNvSpPr>
          <p:nvPr/>
        </p:nvSpPr>
        <p:spPr bwMode="auto">
          <a:xfrm>
            <a:off x="487363" y="609600"/>
            <a:ext cx="8428037" cy="3170238"/>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b="1" i="1"/>
              <a:t>Separate bacterial groups, including Methylophaga, also rely on phytoplankton growth for carbon and energy sources and appear to be important cobalamin consumers, competing with phytoplankton for this resource and displaying gene expression patterns consistent with iron and cobalamin deprivation. </a:t>
            </a:r>
          </a:p>
          <a:p>
            <a:endParaRPr lang="en-US" altLang="en-US" sz="2000" b="1" i="1"/>
          </a:p>
          <a:p>
            <a:r>
              <a:rPr lang="en-US" altLang="en-US" sz="2000" b="1" i="1"/>
              <a:t>In sum, Southern Ocean iron limitation may be better understood as possible micronutrient colimitation, with the nature and degree of that colimitation mediated by phytoplankton- bacterial interactions in both positive and negative feedback loops.</a:t>
            </a:r>
          </a:p>
        </p:txBody>
      </p:sp>
      <p:sp>
        <p:nvSpPr>
          <p:cNvPr id="28676" name="TextBox 2">
            <a:extLst>
              <a:ext uri="{FF2B5EF4-FFF2-40B4-BE49-F238E27FC236}">
                <a16:creationId xmlns:a16="http://schemas.microsoft.com/office/drawing/2014/main" id="{31F5D6D4-74C5-412A-9DC2-E6E49EFFFD3E}"/>
              </a:ext>
            </a:extLst>
          </p:cNvPr>
          <p:cNvSpPr txBox="1">
            <a:spLocks noChangeArrowheads="1"/>
          </p:cNvSpPr>
          <p:nvPr/>
        </p:nvSpPr>
        <p:spPr bwMode="auto">
          <a:xfrm>
            <a:off x="2743200" y="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a:t>Summary and Conclusions</a:t>
            </a:r>
          </a:p>
        </p:txBody>
      </p:sp>
    </p:spTree>
    <p:extLst>
      <p:ext uri="{BB962C8B-B14F-4D97-AF65-F5344CB8AC3E}">
        <p14:creationId xmlns:p14="http://schemas.microsoft.com/office/powerpoint/2010/main" val="127269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1143000"/>
          </a:xfrm>
        </p:spPr>
        <p:txBody>
          <a:bodyPr>
            <a:normAutofit/>
          </a:bodyPr>
          <a:lstStyle/>
          <a:p>
            <a:r>
              <a:rPr lang="en-US" sz="3600" dirty="0"/>
              <a:t>Lack of Iron Limits Phytoplankton Growth</a:t>
            </a:r>
          </a:p>
        </p:txBody>
      </p:sp>
      <p:sp>
        <p:nvSpPr>
          <p:cNvPr id="7" name="Content Placeholder 6"/>
          <p:cNvSpPr>
            <a:spLocks noGrp="1"/>
          </p:cNvSpPr>
          <p:nvPr>
            <p:ph sz="half" idx="1"/>
          </p:nvPr>
        </p:nvSpPr>
        <p:spPr>
          <a:xfrm>
            <a:off x="762000" y="1699418"/>
            <a:ext cx="4038600" cy="4525963"/>
          </a:xfrm>
        </p:spPr>
        <p:txBody>
          <a:bodyPr>
            <a:normAutofit fontScale="92500" lnSpcReduction="10000"/>
          </a:bodyPr>
          <a:lstStyle/>
          <a:p>
            <a:r>
              <a:rPr lang="en-US" sz="2600" dirty="0"/>
              <a:t>Lack of iron limits primary productivity in many regions of the global ocean (‘HNLC’ regions)</a:t>
            </a:r>
          </a:p>
          <a:p>
            <a:r>
              <a:rPr lang="en-US" sz="2600" dirty="0"/>
              <a:t>Diatoms and other large phytoplankton are of the first organisms to respond to iron fertilization</a:t>
            </a:r>
          </a:p>
          <a:p>
            <a:r>
              <a:rPr lang="en-US" sz="2600" dirty="0"/>
              <a:t>We know </a:t>
            </a:r>
            <a:r>
              <a:rPr lang="en-US" sz="2600" u="sng" dirty="0"/>
              <a:t>very little </a:t>
            </a:r>
            <a:r>
              <a:rPr lang="en-US" sz="2600" dirty="0"/>
              <a:t>about how these organisms acquire iron from the environment.</a:t>
            </a:r>
          </a:p>
          <a:p>
            <a:endParaRPr lang="en-US" dirty="0"/>
          </a:p>
        </p:txBody>
      </p:sp>
      <p:pic>
        <p:nvPicPr>
          <p:cNvPr id="4100" name="Picture 4" descr="http://disc.sci.gsfc.nasa.gov/education-and-outreach/additional/science-focus/images/SOIREE_ring_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235" y="3962400"/>
            <a:ext cx="3733800" cy="2377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le:WOA09 sea-surf NO3 AY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95400"/>
            <a:ext cx="3745835" cy="26080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29200" y="6462584"/>
            <a:ext cx="39975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Iron fertilization visible from space (SOIREE expedition, 1999)</a:t>
            </a:r>
          </a:p>
        </p:txBody>
      </p:sp>
    </p:spTree>
    <p:extLst>
      <p:ext uri="{BB962C8B-B14F-4D97-AF65-F5344CB8AC3E}">
        <p14:creationId xmlns:p14="http://schemas.microsoft.com/office/powerpoint/2010/main" val="345372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20C586-CCF4-4C7B-A23C-2C867A820D28}"/>
              </a:ext>
            </a:extLst>
          </p:cNvPr>
          <p:cNvSpPr/>
          <p:nvPr/>
        </p:nvSpPr>
        <p:spPr>
          <a:xfrm>
            <a:off x="636588" y="152400"/>
            <a:ext cx="8001000" cy="5429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113C449A-39CE-469B-865F-31219864775B}"/>
              </a:ext>
            </a:extLst>
          </p:cNvPr>
          <p:cNvSpPr txBox="1"/>
          <p:nvPr/>
        </p:nvSpPr>
        <p:spPr>
          <a:xfrm>
            <a:off x="533400" y="152400"/>
            <a:ext cx="8305800" cy="384651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Change and projected change in the Ross Sea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Sea Surface Temperature:</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Slight negative SST trend over past ~20-30 years; expected to continue 2-3 decades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Mayewski</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et al 2009,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Comiso</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et al 2000, </a:t>
            </a:r>
            <a:r>
              <a:rPr kumimoji="0" lang="en-US" sz="1800" b="0" i="0" u="none" strike="noStrike" kern="1200" cap="none" spc="0" normalizeH="0" baseline="0" noProof="0" dirty="0" err="1">
                <a:ln>
                  <a:noFill/>
                </a:ln>
                <a:solidFill>
                  <a:prstClr val="black"/>
                </a:solidFill>
                <a:effectLst/>
                <a:uLnTx/>
                <a:uFillTx/>
                <a:latin typeface="Calibri"/>
                <a:ea typeface="+mn-ea"/>
                <a:cs typeface="Arial" panose="020B0604020202020204" pitchFamily="34" charset="0"/>
              </a:rPr>
              <a:t>Lebedev</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2007) </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Then expected to warm substantially by the end of the next century (Bracegirdle and Stephenson, 2012); specific projections difficult (Smith et al 2014)</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Iron: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Relative magnitude of sources still unclear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Shelf sediments, dust, sea 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Result: change is likely but difficult to predict- direction and magnitude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(Smith et al 2012, 2014)</a:t>
            </a:r>
          </a:p>
        </p:txBody>
      </p:sp>
      <p:sp>
        <p:nvSpPr>
          <p:cNvPr id="4" name="TextBox 3">
            <a:extLst>
              <a:ext uri="{FF2B5EF4-FFF2-40B4-BE49-F238E27FC236}">
                <a16:creationId xmlns:a16="http://schemas.microsoft.com/office/drawing/2014/main" id="{11CC5DE2-81CE-4DBB-ACB9-2F19B146BBBC}"/>
              </a:ext>
            </a:extLst>
          </p:cNvPr>
          <p:cNvSpPr txBox="1"/>
          <p:nvPr/>
        </p:nvSpPr>
        <p:spPr>
          <a:xfrm>
            <a:off x="685800" y="5799138"/>
            <a:ext cx="7848600" cy="830262"/>
          </a:xfrm>
          <a:prstGeom prst="rect">
            <a:avLst/>
          </a:prstGeom>
          <a:solidFill>
            <a:schemeClr val="accent1">
              <a:lumMod val="20000"/>
              <a:lumOff val="80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Change is coming</a:t>
            </a:r>
            <a:r>
              <a:rPr kumimoji="0" lang="en-US"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understand transcriptional baselines, response of existing communities</a:t>
            </a:r>
          </a:p>
        </p:txBody>
      </p:sp>
      <p:pic>
        <p:nvPicPr>
          <p:cNvPr id="5125" name="Picture 4" descr="887 giant centric.jpg">
            <a:extLst>
              <a:ext uri="{FF2B5EF4-FFF2-40B4-BE49-F238E27FC236}">
                <a16:creationId xmlns:a16="http://schemas.microsoft.com/office/drawing/2014/main" id="{E76DED0A-C6EC-4586-968F-D12A9823F6EE}"/>
              </a:ext>
            </a:extLst>
          </p:cNvPr>
          <p:cNvPicPr>
            <a:picLocks noChangeAspect="1"/>
          </p:cNvPicPr>
          <p:nvPr/>
        </p:nvPicPr>
        <p:blipFill>
          <a:blip r:embed="rId3" cstate="print">
            <a:extLst>
              <a:ext uri="{28A0092B-C50C-407E-A947-70E740481C1C}">
                <a14:useLocalDpi xmlns:a14="http://schemas.microsoft.com/office/drawing/2010/main" val="0"/>
              </a:ext>
            </a:extLst>
          </a:blip>
          <a:srcRect b="4710"/>
          <a:stretch>
            <a:fillRect/>
          </a:stretch>
        </p:blipFill>
        <p:spPr bwMode="auto">
          <a:xfrm>
            <a:off x="587375" y="4157663"/>
            <a:ext cx="1585913"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3">
            <a:extLst>
              <a:ext uri="{FF2B5EF4-FFF2-40B4-BE49-F238E27FC236}">
                <a16:creationId xmlns:a16="http://schemas.microsoft.com/office/drawing/2014/main" id="{ACD3B250-9E40-4F3E-95C1-A0A86AA69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4151313"/>
            <a:ext cx="1481137"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4">
            <a:extLst>
              <a:ext uri="{FF2B5EF4-FFF2-40B4-BE49-F238E27FC236}">
                <a16:creationId xmlns:a16="http://schemas.microsoft.com/office/drawing/2014/main" id="{4D10E257-3EED-4A4D-97AE-FEE3A9986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154488"/>
            <a:ext cx="1481138"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8" name="TextBox 10">
            <a:extLst>
              <a:ext uri="{FF2B5EF4-FFF2-40B4-BE49-F238E27FC236}">
                <a16:creationId xmlns:a16="http://schemas.microsoft.com/office/drawing/2014/main" id="{D0083054-044F-42BD-BA9E-FA8C9FE36350}"/>
              </a:ext>
            </a:extLst>
          </p:cNvPr>
          <p:cNvSpPr txBox="1">
            <a:spLocks noChangeArrowheads="1"/>
          </p:cNvSpPr>
          <p:nvPr/>
        </p:nvSpPr>
        <p:spPr bwMode="auto">
          <a:xfrm>
            <a:off x="0" y="6596063"/>
            <a:ext cx="22177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Photos: Jeff McQuaid, Dawn Moran</a:t>
            </a:r>
          </a:p>
        </p:txBody>
      </p:sp>
      <p:pic>
        <p:nvPicPr>
          <p:cNvPr id="5129" name="Picture 4" descr="C:\DIATOM\TIGR_JCVI\IPY_Project\Dawn_Pics_Field_Season_0109\Slush012409\pseudonitzschia2.tif">
            <a:extLst>
              <a:ext uri="{FF2B5EF4-FFF2-40B4-BE49-F238E27FC236}">
                <a16:creationId xmlns:a16="http://schemas.microsoft.com/office/drawing/2014/main" id="{63317EC9-DF1D-457E-8285-0ADE53910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6464" t="16438" r="42250" b="16411"/>
          <a:stretch>
            <a:fillRect/>
          </a:stretch>
        </p:blipFill>
        <p:spPr bwMode="auto">
          <a:xfrm>
            <a:off x="7543800" y="2819400"/>
            <a:ext cx="12001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 descr="C:\DIATOM\TIGR_JCVI\IPY_Project\Dawn_Pics_Field_Season_0109\Slush012409\amphiprora2.tif">
            <a:extLst>
              <a:ext uri="{FF2B5EF4-FFF2-40B4-BE49-F238E27FC236}">
                <a16:creationId xmlns:a16="http://schemas.microsoft.com/office/drawing/2014/main" id="{180C5F51-EB27-408D-98A8-296504260D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3562" t="30644" r="37411" b="33199"/>
          <a:stretch>
            <a:fillRect/>
          </a:stretch>
        </p:blipFill>
        <p:spPr bwMode="auto">
          <a:xfrm>
            <a:off x="4087813" y="4157663"/>
            <a:ext cx="15875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81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1143859293"/>
              </p:ext>
            </p:extLst>
          </p:nvPr>
        </p:nvGraphicFramePr>
        <p:xfrm>
          <a:off x="76200" y="1143000"/>
          <a:ext cx="9067800" cy="5486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5">
            <a:extLst>
              <a:ext uri="{FF2B5EF4-FFF2-40B4-BE49-F238E27FC236}">
                <a16:creationId xmlns:a16="http://schemas.microsoft.com/office/drawing/2014/main" id="{383C2037-7E2A-4D55-B31C-6AC2C41B9EC7}"/>
              </a:ext>
            </a:extLst>
          </p:cNvPr>
          <p:cNvSpPr txBox="1">
            <a:spLocks noChangeArrowheads="1"/>
          </p:cNvSpPr>
          <p:nvPr/>
        </p:nvSpPr>
        <p:spPr bwMode="auto">
          <a:xfrm>
            <a:off x="-152400" y="17172"/>
            <a:ext cx="960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800" b="1" dirty="0">
                <a:solidFill>
                  <a:prstClr val="black"/>
                </a:solidFill>
                <a:latin typeface="MS Reference Sans Serif" pitchFamily="34" charset="0"/>
              </a:rPr>
              <a:t>18S rRNA (V4) Mock Community Standards</a:t>
            </a:r>
            <a:endParaRPr kumimoji="0" lang="en-US" altLang="en-US" sz="2800" b="1" i="0" u="none" strike="noStrike" kern="1200" cap="none" spc="0" normalizeH="0" baseline="0" noProof="0" dirty="0">
              <a:ln>
                <a:noFill/>
              </a:ln>
              <a:solidFill>
                <a:prstClr val="black"/>
              </a:solidFill>
              <a:effectLst/>
              <a:uLnTx/>
              <a:uFillTx/>
              <a:latin typeface="MS Reference Sans Serif" pitchFamily="34" charset="0"/>
              <a:ea typeface="+mn-ea"/>
              <a:cs typeface="Arial" pitchFamily="34" charset="0"/>
            </a:endParaRPr>
          </a:p>
        </p:txBody>
      </p:sp>
      <p:sp>
        <p:nvSpPr>
          <p:cNvPr id="6" name="TextBox 13">
            <a:extLst>
              <a:ext uri="{FF2B5EF4-FFF2-40B4-BE49-F238E27FC236}">
                <a16:creationId xmlns:a16="http://schemas.microsoft.com/office/drawing/2014/main" id="{244CF5C4-9AF8-4D79-9E31-0CAFBEF38932}"/>
              </a:ext>
            </a:extLst>
          </p:cNvPr>
          <p:cNvSpPr txBox="1">
            <a:spLocks noChangeArrowheads="1"/>
          </p:cNvSpPr>
          <p:nvPr/>
        </p:nvSpPr>
        <p:spPr bwMode="auto">
          <a:xfrm>
            <a:off x="5645067" y="6502274"/>
            <a:ext cx="34227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Collaboration with Jed Fuhrman (USC)</a:t>
            </a:r>
          </a:p>
        </p:txBody>
      </p:sp>
    </p:spTree>
    <p:extLst>
      <p:ext uri="{BB962C8B-B14F-4D97-AF65-F5344CB8AC3E}">
        <p14:creationId xmlns:p14="http://schemas.microsoft.com/office/powerpoint/2010/main" val="357709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7">
            <a:extLst>
              <a:ext uri="{FF2B5EF4-FFF2-40B4-BE49-F238E27FC236}">
                <a16:creationId xmlns:a16="http://schemas.microsoft.com/office/drawing/2014/main" id="{1746C94D-A22A-441C-8896-7CBDB3FA2EC4}"/>
              </a:ext>
            </a:extLst>
          </p:cNvPr>
          <p:cNvGrpSpPr>
            <a:grpSpLocks/>
          </p:cNvGrpSpPr>
          <p:nvPr/>
        </p:nvGrpSpPr>
        <p:grpSpPr bwMode="auto">
          <a:xfrm>
            <a:off x="327025" y="0"/>
            <a:ext cx="6858000" cy="6858000"/>
            <a:chOff x="327173" y="0"/>
            <a:chExt cx="6858000" cy="6858000"/>
          </a:xfrm>
        </p:grpSpPr>
        <p:pic>
          <p:nvPicPr>
            <p:cNvPr id="6163" name="Picture 1">
              <a:extLst>
                <a:ext uri="{FF2B5EF4-FFF2-40B4-BE49-F238E27FC236}">
                  <a16:creationId xmlns:a16="http://schemas.microsoft.com/office/drawing/2014/main" id="{3DA0C550-35A5-4152-ABCF-15D3B5AB47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173"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4" name="TextBox 3">
              <a:extLst>
                <a:ext uri="{FF2B5EF4-FFF2-40B4-BE49-F238E27FC236}">
                  <a16:creationId xmlns:a16="http://schemas.microsoft.com/office/drawing/2014/main" id="{A65701AB-0318-44DC-A1B6-F8019273F688}"/>
                </a:ext>
              </a:extLst>
            </p:cNvPr>
            <p:cNvSpPr txBox="1">
              <a:spLocks noChangeArrowheads="1"/>
            </p:cNvSpPr>
            <p:nvPr/>
          </p:nvSpPr>
          <p:spPr bwMode="auto">
            <a:xfrm>
              <a:off x="485341" y="861685"/>
              <a:ext cx="348172"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Jan</a:t>
              </a:r>
            </a:p>
          </p:txBody>
        </p:sp>
        <p:sp>
          <p:nvSpPr>
            <p:cNvPr id="6165" name="TextBox 4">
              <a:extLst>
                <a:ext uri="{FF2B5EF4-FFF2-40B4-BE49-F238E27FC236}">
                  <a16:creationId xmlns:a16="http://schemas.microsoft.com/office/drawing/2014/main" id="{9022C695-4C2C-4C30-8BCC-5AA198E72359}"/>
                </a:ext>
              </a:extLst>
            </p:cNvPr>
            <p:cNvSpPr txBox="1">
              <a:spLocks noChangeArrowheads="1"/>
            </p:cNvSpPr>
            <p:nvPr/>
          </p:nvSpPr>
          <p:spPr bwMode="auto">
            <a:xfrm>
              <a:off x="1147007" y="838200"/>
              <a:ext cx="383118"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Nov</a:t>
              </a:r>
            </a:p>
          </p:txBody>
        </p:sp>
        <p:sp>
          <p:nvSpPr>
            <p:cNvPr id="7" name="Rectangle 6">
              <a:extLst>
                <a:ext uri="{FF2B5EF4-FFF2-40B4-BE49-F238E27FC236}">
                  <a16:creationId xmlns:a16="http://schemas.microsoft.com/office/drawing/2014/main" id="{A4749650-14BA-41F5-8BC0-EA27970F258F}"/>
                </a:ext>
              </a:extLst>
            </p:cNvPr>
            <p:cNvSpPr/>
            <p:nvPr/>
          </p:nvSpPr>
          <p:spPr>
            <a:xfrm>
              <a:off x="1828948" y="152400"/>
              <a:ext cx="152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Calibri"/>
                <a:ea typeface="+mn-ea"/>
                <a:cs typeface="+mn-cs"/>
              </a:endParaRPr>
            </a:p>
          </p:txBody>
        </p:sp>
        <p:sp>
          <p:nvSpPr>
            <p:cNvPr id="6167" name="TextBox 5">
              <a:extLst>
                <a:ext uri="{FF2B5EF4-FFF2-40B4-BE49-F238E27FC236}">
                  <a16:creationId xmlns:a16="http://schemas.microsoft.com/office/drawing/2014/main" id="{BAEA8271-053C-4595-A936-6E7368253C9D}"/>
                </a:ext>
              </a:extLst>
            </p:cNvPr>
            <p:cNvSpPr txBox="1">
              <a:spLocks noChangeArrowheads="1"/>
            </p:cNvSpPr>
            <p:nvPr/>
          </p:nvSpPr>
          <p:spPr bwMode="auto">
            <a:xfrm>
              <a:off x="1715593" y="23815"/>
              <a:ext cx="327334"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25000" noProof="0">
                  <a:ln>
                    <a:noFill/>
                  </a:ln>
                  <a:solidFill>
                    <a:prstClr val="black"/>
                  </a:solidFill>
                  <a:effectLst/>
                  <a:uLnTx/>
                  <a:uFillTx/>
                  <a:latin typeface="Calibri" panose="020F0502020204030204" pitchFamily="34" charset="0"/>
                  <a:ea typeface="+mn-ea"/>
                  <a:cs typeface="Arial" panose="020B0604020202020204" pitchFamily="34" charset="0"/>
                </a:rPr>
                <a:t>Ice</a:t>
              </a:r>
            </a:p>
          </p:txBody>
        </p:sp>
      </p:grpSp>
      <p:sp>
        <p:nvSpPr>
          <p:cNvPr id="6147" name="TextBox 9">
            <a:extLst>
              <a:ext uri="{FF2B5EF4-FFF2-40B4-BE49-F238E27FC236}">
                <a16:creationId xmlns:a16="http://schemas.microsoft.com/office/drawing/2014/main" id="{298F9376-2AE6-4DFD-9295-AF76321721A9}"/>
              </a:ext>
            </a:extLst>
          </p:cNvPr>
          <p:cNvSpPr txBox="1">
            <a:spLocks noChangeArrowheads="1"/>
          </p:cNvSpPr>
          <p:nvPr/>
        </p:nvSpPr>
        <p:spPr bwMode="auto">
          <a:xfrm>
            <a:off x="5257800" y="5943600"/>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Diatoms</a:t>
            </a:r>
          </a:p>
        </p:txBody>
      </p:sp>
      <p:sp>
        <p:nvSpPr>
          <p:cNvPr id="6148" name="TextBox 2">
            <a:extLst>
              <a:ext uri="{FF2B5EF4-FFF2-40B4-BE49-F238E27FC236}">
                <a16:creationId xmlns:a16="http://schemas.microsoft.com/office/drawing/2014/main" id="{222E95C0-679F-49B0-A38B-50CD6B886BA1}"/>
              </a:ext>
            </a:extLst>
          </p:cNvPr>
          <p:cNvSpPr txBox="1">
            <a:spLocks noChangeArrowheads="1"/>
          </p:cNvSpPr>
          <p:nvPr/>
        </p:nvSpPr>
        <p:spPr bwMode="auto">
          <a:xfrm>
            <a:off x="5257800" y="-73025"/>
            <a:ext cx="3819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18S rRNA analysis of Spring and Summer water column and sea ice McMurdo Sound communities</a:t>
            </a:r>
          </a:p>
        </p:txBody>
      </p:sp>
      <p:sp>
        <p:nvSpPr>
          <p:cNvPr id="6149" name="TextBox 10">
            <a:extLst>
              <a:ext uri="{FF2B5EF4-FFF2-40B4-BE49-F238E27FC236}">
                <a16:creationId xmlns:a16="http://schemas.microsoft.com/office/drawing/2014/main" id="{B3B5C688-1373-4579-9543-3FFB0F37C8AE}"/>
              </a:ext>
            </a:extLst>
          </p:cNvPr>
          <p:cNvSpPr txBox="1">
            <a:spLocks noChangeArrowheads="1"/>
          </p:cNvSpPr>
          <p:nvPr/>
        </p:nvSpPr>
        <p:spPr bwMode="auto">
          <a:xfrm>
            <a:off x="5638800" y="1155700"/>
            <a:ext cx="1085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Alveolata</a:t>
            </a:r>
          </a:p>
        </p:txBody>
      </p:sp>
      <p:sp>
        <p:nvSpPr>
          <p:cNvPr id="6150" name="TextBox 11">
            <a:extLst>
              <a:ext uri="{FF2B5EF4-FFF2-40B4-BE49-F238E27FC236}">
                <a16:creationId xmlns:a16="http://schemas.microsoft.com/office/drawing/2014/main" id="{7B9953C4-9825-44A1-9D03-3860B770BC6A}"/>
              </a:ext>
            </a:extLst>
          </p:cNvPr>
          <p:cNvSpPr txBox="1">
            <a:spLocks noChangeArrowheads="1"/>
          </p:cNvSpPr>
          <p:nvPr/>
        </p:nvSpPr>
        <p:spPr bwMode="auto">
          <a:xfrm>
            <a:off x="76200" y="4724400"/>
            <a:ext cx="1231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Chlorophyta</a:t>
            </a:r>
          </a:p>
        </p:txBody>
      </p:sp>
      <p:sp>
        <p:nvSpPr>
          <p:cNvPr id="6151" name="TextBox 12">
            <a:extLst>
              <a:ext uri="{FF2B5EF4-FFF2-40B4-BE49-F238E27FC236}">
                <a16:creationId xmlns:a16="http://schemas.microsoft.com/office/drawing/2014/main" id="{B38089F4-75DB-40D4-8C56-2E825361270F}"/>
              </a:ext>
            </a:extLst>
          </p:cNvPr>
          <p:cNvSpPr txBox="1">
            <a:spLocks noChangeArrowheads="1"/>
          </p:cNvSpPr>
          <p:nvPr/>
        </p:nvSpPr>
        <p:spPr bwMode="auto">
          <a:xfrm>
            <a:off x="0" y="1938338"/>
            <a:ext cx="1190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Haptophyta</a:t>
            </a:r>
          </a:p>
        </p:txBody>
      </p:sp>
      <p:sp>
        <p:nvSpPr>
          <p:cNvPr id="6152" name="TextBox 13">
            <a:extLst>
              <a:ext uri="{FF2B5EF4-FFF2-40B4-BE49-F238E27FC236}">
                <a16:creationId xmlns:a16="http://schemas.microsoft.com/office/drawing/2014/main" id="{6BBA8ED2-9752-4FC1-8544-F0261B91332C}"/>
              </a:ext>
            </a:extLst>
          </p:cNvPr>
          <p:cNvSpPr txBox="1">
            <a:spLocks noChangeArrowheads="1"/>
          </p:cNvSpPr>
          <p:nvPr/>
        </p:nvSpPr>
        <p:spPr bwMode="auto">
          <a:xfrm>
            <a:off x="6096000" y="6248400"/>
            <a:ext cx="3071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Saito Lab, WHOI</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Ahmed </a:t>
            </a:r>
            <a:r>
              <a:rPr kumimoji="0" lang="en-US" alt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Moustafa</a:t>
            </a: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JCVI, AUC Egypt </a:t>
            </a:r>
          </a:p>
        </p:txBody>
      </p:sp>
      <p:sp>
        <p:nvSpPr>
          <p:cNvPr id="6153" name="TextBox 15">
            <a:extLst>
              <a:ext uri="{FF2B5EF4-FFF2-40B4-BE49-F238E27FC236}">
                <a16:creationId xmlns:a16="http://schemas.microsoft.com/office/drawing/2014/main" id="{A8489CE8-D0DD-4AC4-8A09-9F4D61D7D1C1}"/>
              </a:ext>
            </a:extLst>
          </p:cNvPr>
          <p:cNvSpPr txBox="1">
            <a:spLocks noChangeArrowheads="1"/>
          </p:cNvSpPr>
          <p:nvPr/>
        </p:nvSpPr>
        <p:spPr bwMode="auto">
          <a:xfrm>
            <a:off x="-76200" y="2895600"/>
            <a:ext cx="1241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Cryptophyta</a:t>
            </a:r>
          </a:p>
        </p:txBody>
      </p:sp>
      <p:sp>
        <p:nvSpPr>
          <p:cNvPr id="6154" name="TextBox 30">
            <a:extLst>
              <a:ext uri="{FF2B5EF4-FFF2-40B4-BE49-F238E27FC236}">
                <a16:creationId xmlns:a16="http://schemas.microsoft.com/office/drawing/2014/main" id="{441021AB-EC0C-49B8-8F76-3F06DDFDB0F7}"/>
              </a:ext>
            </a:extLst>
          </p:cNvPr>
          <p:cNvSpPr txBox="1">
            <a:spLocks noChangeArrowheads="1"/>
          </p:cNvSpPr>
          <p:nvPr/>
        </p:nvSpPr>
        <p:spPr bwMode="auto">
          <a:xfrm>
            <a:off x="6553200" y="6019800"/>
            <a:ext cx="25796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Dawn Moran, Jeff McQuaid, Greg Wanger</a:t>
            </a:r>
          </a:p>
        </p:txBody>
      </p:sp>
      <p:pic>
        <p:nvPicPr>
          <p:cNvPr id="6155" name="Picture 2" descr="C:\Users\Mak\Pictures\McMurdoSoundNov2009\card3\DSC_7332.JPG">
            <a:extLst>
              <a:ext uri="{FF2B5EF4-FFF2-40B4-BE49-F238E27FC236}">
                <a16:creationId xmlns:a16="http://schemas.microsoft.com/office/drawing/2014/main" id="{BB562625-C9B4-4739-AF63-3D58F56C8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22" t="24525" r="15672" b="23079"/>
          <a:stretch>
            <a:fillRect/>
          </a:stretch>
        </p:blipFill>
        <p:spPr bwMode="auto">
          <a:xfrm>
            <a:off x="7429500" y="950913"/>
            <a:ext cx="1562100" cy="141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C:\DIATOM\TIGR_JCVI\LAB_project_data_protocols\IPY_OPP\EMs\400Ice_06.tif">
            <a:extLst>
              <a:ext uri="{FF2B5EF4-FFF2-40B4-BE49-F238E27FC236}">
                <a16:creationId xmlns:a16="http://schemas.microsoft.com/office/drawing/2014/main" id="{51CA85B5-158F-44DC-8E27-3C54029FB9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22917" r="21094" b="10417"/>
          <a:stretch>
            <a:fillRect/>
          </a:stretch>
        </p:blipFill>
        <p:spPr bwMode="auto">
          <a:xfrm>
            <a:off x="7442200" y="2409825"/>
            <a:ext cx="15636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9" descr="Fragilariopsis2.tif">
            <a:extLst>
              <a:ext uri="{FF2B5EF4-FFF2-40B4-BE49-F238E27FC236}">
                <a16:creationId xmlns:a16="http://schemas.microsoft.com/office/drawing/2014/main" id="{BE3294D6-4667-4E99-8606-EC45DED7A68A}"/>
              </a:ext>
            </a:extLst>
          </p:cNvPr>
          <p:cNvPicPr>
            <a:picLocks noChangeAspect="1"/>
          </p:cNvPicPr>
          <p:nvPr/>
        </p:nvPicPr>
        <p:blipFill>
          <a:blip r:embed="rId5">
            <a:extLst>
              <a:ext uri="{28A0092B-C50C-407E-A947-70E740481C1C}">
                <a14:useLocalDpi xmlns:a14="http://schemas.microsoft.com/office/drawing/2010/main" val="0"/>
              </a:ext>
            </a:extLst>
          </a:blip>
          <a:srcRect l="18454" t="28448" r="24368" b="26489"/>
          <a:stretch>
            <a:fillRect/>
          </a:stretch>
        </p:blipFill>
        <p:spPr bwMode="auto">
          <a:xfrm>
            <a:off x="7442200" y="3470275"/>
            <a:ext cx="156368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6" descr="DSCN0313.JPG">
            <a:extLst>
              <a:ext uri="{FF2B5EF4-FFF2-40B4-BE49-F238E27FC236}">
                <a16:creationId xmlns:a16="http://schemas.microsoft.com/office/drawing/2014/main" id="{F888BDD2-A1AA-4804-8354-D9A332A5AE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99325" y="4759325"/>
            <a:ext cx="1714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9" name="TextBox 23">
            <a:extLst>
              <a:ext uri="{FF2B5EF4-FFF2-40B4-BE49-F238E27FC236}">
                <a16:creationId xmlns:a16="http://schemas.microsoft.com/office/drawing/2014/main" id="{36156F52-388E-477A-94B6-DDC734C9E4CA}"/>
              </a:ext>
            </a:extLst>
          </p:cNvPr>
          <p:cNvSpPr txBox="1">
            <a:spLocks noChangeArrowheads="1"/>
          </p:cNvSpPr>
          <p:nvPr/>
        </p:nvSpPr>
        <p:spPr bwMode="auto">
          <a:xfrm>
            <a:off x="1219200" y="5791200"/>
            <a:ext cx="1336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Opisthokonta</a:t>
            </a:r>
          </a:p>
        </p:txBody>
      </p:sp>
      <p:sp>
        <p:nvSpPr>
          <p:cNvPr id="6160" name="TextBox 33">
            <a:extLst>
              <a:ext uri="{FF2B5EF4-FFF2-40B4-BE49-F238E27FC236}">
                <a16:creationId xmlns:a16="http://schemas.microsoft.com/office/drawing/2014/main" id="{B1460853-1649-45B7-80C6-1CB90299E583}"/>
              </a:ext>
            </a:extLst>
          </p:cNvPr>
          <p:cNvSpPr txBox="1">
            <a:spLocks noChangeArrowheads="1"/>
          </p:cNvSpPr>
          <p:nvPr/>
        </p:nvSpPr>
        <p:spPr bwMode="auto">
          <a:xfrm>
            <a:off x="0" y="58340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a:t>
            </a:r>
          </a:p>
        </p:txBody>
      </p:sp>
      <p:sp>
        <p:nvSpPr>
          <p:cNvPr id="6161" name="TextBox 34">
            <a:extLst>
              <a:ext uri="{FF2B5EF4-FFF2-40B4-BE49-F238E27FC236}">
                <a16:creationId xmlns:a16="http://schemas.microsoft.com/office/drawing/2014/main" id="{C751C12C-79CF-4D05-8B27-CEE66F60A5DE}"/>
              </a:ext>
            </a:extLst>
          </p:cNvPr>
          <p:cNvSpPr txBox="1">
            <a:spLocks noChangeArrowheads="1"/>
          </p:cNvSpPr>
          <p:nvPr/>
        </p:nvSpPr>
        <p:spPr bwMode="auto">
          <a:xfrm>
            <a:off x="95250" y="6075363"/>
            <a:ext cx="438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a:t>
            </a:r>
          </a:p>
        </p:txBody>
      </p:sp>
      <p:sp>
        <p:nvSpPr>
          <p:cNvPr id="6162" name="TextBox 35">
            <a:extLst>
              <a:ext uri="{FF2B5EF4-FFF2-40B4-BE49-F238E27FC236}">
                <a16:creationId xmlns:a16="http://schemas.microsoft.com/office/drawing/2014/main" id="{F5FB1802-1B76-4FE2-A3A9-1010433B956C}"/>
              </a:ext>
            </a:extLst>
          </p:cNvPr>
          <p:cNvSpPr txBox="1">
            <a:spLocks noChangeArrowheads="1"/>
          </p:cNvSpPr>
          <p:nvPr/>
        </p:nvSpPr>
        <p:spPr bwMode="auto">
          <a:xfrm>
            <a:off x="-49213" y="6291263"/>
            <a:ext cx="59690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0.1%</a:t>
            </a:r>
          </a:p>
        </p:txBody>
      </p:sp>
    </p:spTree>
    <p:extLst>
      <p:ext uri="{BB962C8B-B14F-4D97-AF65-F5344CB8AC3E}">
        <p14:creationId xmlns:p14="http://schemas.microsoft.com/office/powerpoint/2010/main" val="417503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A18C0036-737E-46DE-A40A-4C3B2D005D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2">
            <a:extLst>
              <a:ext uri="{FF2B5EF4-FFF2-40B4-BE49-F238E27FC236}">
                <a16:creationId xmlns:a16="http://schemas.microsoft.com/office/drawing/2014/main" id="{40607FC3-FE4B-44C3-BF57-FBBB3E1ECC26}"/>
              </a:ext>
            </a:extLst>
          </p:cNvPr>
          <p:cNvSpPr txBox="1">
            <a:spLocks noChangeArrowheads="1"/>
          </p:cNvSpPr>
          <p:nvPr/>
        </p:nvSpPr>
        <p:spPr bwMode="auto">
          <a:xfrm>
            <a:off x="6359525" y="2819400"/>
            <a:ext cx="2160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Alphaproteobacteria</a:t>
            </a:r>
          </a:p>
        </p:txBody>
      </p:sp>
      <p:sp>
        <p:nvSpPr>
          <p:cNvPr id="7172" name="TextBox 3">
            <a:extLst>
              <a:ext uri="{FF2B5EF4-FFF2-40B4-BE49-F238E27FC236}">
                <a16:creationId xmlns:a16="http://schemas.microsoft.com/office/drawing/2014/main" id="{BF904BA0-A02B-488D-B661-F0527F30B3F5}"/>
              </a:ext>
            </a:extLst>
          </p:cNvPr>
          <p:cNvSpPr txBox="1">
            <a:spLocks noChangeArrowheads="1"/>
          </p:cNvSpPr>
          <p:nvPr/>
        </p:nvSpPr>
        <p:spPr bwMode="auto">
          <a:xfrm>
            <a:off x="5181600" y="6019800"/>
            <a:ext cx="2354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Gammaproteobacteria</a:t>
            </a:r>
          </a:p>
        </p:txBody>
      </p:sp>
      <p:sp>
        <p:nvSpPr>
          <p:cNvPr id="7173" name="TextBox 4">
            <a:extLst>
              <a:ext uri="{FF2B5EF4-FFF2-40B4-BE49-F238E27FC236}">
                <a16:creationId xmlns:a16="http://schemas.microsoft.com/office/drawing/2014/main" id="{54A8995F-70F3-4414-8DBF-A8F69328F80D}"/>
              </a:ext>
            </a:extLst>
          </p:cNvPr>
          <p:cNvSpPr txBox="1">
            <a:spLocks noChangeArrowheads="1"/>
          </p:cNvSpPr>
          <p:nvPr/>
        </p:nvSpPr>
        <p:spPr bwMode="auto">
          <a:xfrm>
            <a:off x="76200" y="1581150"/>
            <a:ext cx="58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CFB</a:t>
            </a:r>
          </a:p>
        </p:txBody>
      </p:sp>
      <p:sp>
        <p:nvSpPr>
          <p:cNvPr id="7174" name="TextBox 5">
            <a:extLst>
              <a:ext uri="{FF2B5EF4-FFF2-40B4-BE49-F238E27FC236}">
                <a16:creationId xmlns:a16="http://schemas.microsoft.com/office/drawing/2014/main" id="{A8711E28-BA0D-43F8-BAFD-C72A3F02ADD9}"/>
              </a:ext>
            </a:extLst>
          </p:cNvPr>
          <p:cNvSpPr txBox="1">
            <a:spLocks noChangeArrowheads="1"/>
          </p:cNvSpPr>
          <p:nvPr/>
        </p:nvSpPr>
        <p:spPr bwMode="auto">
          <a:xfrm>
            <a:off x="152400" y="912813"/>
            <a:ext cx="428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Jan</a:t>
            </a:r>
          </a:p>
        </p:txBody>
      </p:sp>
      <p:sp>
        <p:nvSpPr>
          <p:cNvPr id="7175" name="TextBox 6">
            <a:extLst>
              <a:ext uri="{FF2B5EF4-FFF2-40B4-BE49-F238E27FC236}">
                <a16:creationId xmlns:a16="http://schemas.microsoft.com/office/drawing/2014/main" id="{3B8F933A-FA0F-4D8E-9B58-BC37EFE086FB}"/>
              </a:ext>
            </a:extLst>
          </p:cNvPr>
          <p:cNvSpPr txBox="1">
            <a:spLocks noChangeArrowheads="1"/>
          </p:cNvSpPr>
          <p:nvPr/>
        </p:nvSpPr>
        <p:spPr bwMode="auto">
          <a:xfrm>
            <a:off x="814388" y="889000"/>
            <a:ext cx="484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Nov</a:t>
            </a:r>
          </a:p>
        </p:txBody>
      </p:sp>
      <p:sp>
        <p:nvSpPr>
          <p:cNvPr id="7176" name="TextBox 7">
            <a:extLst>
              <a:ext uri="{FF2B5EF4-FFF2-40B4-BE49-F238E27FC236}">
                <a16:creationId xmlns:a16="http://schemas.microsoft.com/office/drawing/2014/main" id="{84B03591-FB21-4C08-A021-641C04990D67}"/>
              </a:ext>
            </a:extLst>
          </p:cNvPr>
          <p:cNvSpPr txBox="1">
            <a:spLocks noChangeArrowheads="1"/>
          </p:cNvSpPr>
          <p:nvPr/>
        </p:nvSpPr>
        <p:spPr bwMode="auto">
          <a:xfrm>
            <a:off x="1447800" y="28575"/>
            <a:ext cx="398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Ice</a:t>
            </a:r>
          </a:p>
        </p:txBody>
      </p:sp>
      <p:sp>
        <p:nvSpPr>
          <p:cNvPr id="7177" name="TextBox 8">
            <a:extLst>
              <a:ext uri="{FF2B5EF4-FFF2-40B4-BE49-F238E27FC236}">
                <a16:creationId xmlns:a16="http://schemas.microsoft.com/office/drawing/2014/main" id="{8F53F6DF-2AD9-4C93-B7EB-561B65F4AFCE}"/>
              </a:ext>
            </a:extLst>
          </p:cNvPr>
          <p:cNvSpPr txBox="1">
            <a:spLocks noChangeArrowheads="1"/>
          </p:cNvSpPr>
          <p:nvPr/>
        </p:nvSpPr>
        <p:spPr bwMode="auto">
          <a:xfrm>
            <a:off x="6965950" y="28575"/>
            <a:ext cx="21780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16S rRNA analysis of Spring and Summer water column McMurdo Sound communities</a:t>
            </a:r>
          </a:p>
        </p:txBody>
      </p:sp>
      <p:sp>
        <p:nvSpPr>
          <p:cNvPr id="7178" name="TextBox 9">
            <a:extLst>
              <a:ext uri="{FF2B5EF4-FFF2-40B4-BE49-F238E27FC236}">
                <a16:creationId xmlns:a16="http://schemas.microsoft.com/office/drawing/2014/main" id="{E8D4E609-D89D-43C7-9E0B-D5643380A392}"/>
              </a:ext>
            </a:extLst>
          </p:cNvPr>
          <p:cNvSpPr txBox="1">
            <a:spLocks noChangeArrowheads="1"/>
          </p:cNvSpPr>
          <p:nvPr/>
        </p:nvSpPr>
        <p:spPr bwMode="auto">
          <a:xfrm>
            <a:off x="6096000" y="6248400"/>
            <a:ext cx="3071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Saito Lab, WHOI</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Ahmed Moustafa, JCVI, AUC Egypt </a:t>
            </a:r>
          </a:p>
        </p:txBody>
      </p:sp>
      <p:grpSp>
        <p:nvGrpSpPr>
          <p:cNvPr id="7179" name="Group 11">
            <a:extLst>
              <a:ext uri="{FF2B5EF4-FFF2-40B4-BE49-F238E27FC236}">
                <a16:creationId xmlns:a16="http://schemas.microsoft.com/office/drawing/2014/main" id="{82CC59A6-9787-4380-96CF-FE1FDFB38CD3}"/>
              </a:ext>
            </a:extLst>
          </p:cNvPr>
          <p:cNvGrpSpPr>
            <a:grpSpLocks/>
          </p:cNvGrpSpPr>
          <p:nvPr/>
        </p:nvGrpSpPr>
        <p:grpSpPr bwMode="auto">
          <a:xfrm>
            <a:off x="6759575" y="3276600"/>
            <a:ext cx="2079625" cy="2095500"/>
            <a:chOff x="7214234" y="3505201"/>
            <a:chExt cx="1765376" cy="1657350"/>
          </a:xfrm>
        </p:grpSpPr>
        <p:grpSp>
          <p:nvGrpSpPr>
            <p:cNvPr id="7181" name="Group 12">
              <a:extLst>
                <a:ext uri="{FF2B5EF4-FFF2-40B4-BE49-F238E27FC236}">
                  <a16:creationId xmlns:a16="http://schemas.microsoft.com/office/drawing/2014/main" id="{292A658F-E560-489E-B14C-F2838974F427}"/>
                </a:ext>
              </a:extLst>
            </p:cNvPr>
            <p:cNvGrpSpPr>
              <a:grpSpLocks/>
            </p:cNvGrpSpPr>
            <p:nvPr/>
          </p:nvGrpSpPr>
          <p:grpSpPr bwMode="auto">
            <a:xfrm>
              <a:off x="7273841" y="3505201"/>
              <a:ext cx="1705769" cy="1657350"/>
              <a:chOff x="7273841" y="3505201"/>
              <a:chExt cx="1705769" cy="1657350"/>
            </a:xfrm>
          </p:grpSpPr>
          <p:pic>
            <p:nvPicPr>
              <p:cNvPr id="7183" name="Picture 14">
                <a:extLst>
                  <a:ext uri="{FF2B5EF4-FFF2-40B4-BE49-F238E27FC236}">
                    <a16:creationId xmlns:a16="http://schemas.microsoft.com/office/drawing/2014/main" id="{71E6A193-5CA2-473E-A63B-F5A5E952A053}"/>
                  </a:ext>
                </a:extLst>
              </p:cNvPr>
              <p:cNvPicPr>
                <a:picLocks noChangeAspect="1"/>
              </p:cNvPicPr>
              <p:nvPr/>
            </p:nvPicPr>
            <p:blipFill>
              <a:blip r:embed="rId4">
                <a:extLst>
                  <a:ext uri="{28A0092B-C50C-407E-A947-70E740481C1C}">
                    <a14:useLocalDpi xmlns:a14="http://schemas.microsoft.com/office/drawing/2010/main" val="0"/>
                  </a:ext>
                </a:extLst>
              </a:blip>
              <a:srcRect r="30640" b="10146"/>
              <a:stretch>
                <a:fillRect/>
              </a:stretch>
            </p:blipFill>
            <p:spPr bwMode="auto">
              <a:xfrm>
                <a:off x="7273841" y="3505201"/>
                <a:ext cx="1705769"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16:creationId xmlns:a16="http://schemas.microsoft.com/office/drawing/2014/main" id="{15BAE516-4E05-4ACB-8BB4-B38CB1D804CD}"/>
                  </a:ext>
                </a:extLst>
              </p:cNvPr>
              <p:cNvCxnSpPr/>
              <p:nvPr/>
            </p:nvCxnSpPr>
            <p:spPr>
              <a:xfrm>
                <a:off x="7307220" y="5104795"/>
                <a:ext cx="19405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82" name="TextBox 13">
              <a:extLst>
                <a:ext uri="{FF2B5EF4-FFF2-40B4-BE49-F238E27FC236}">
                  <a16:creationId xmlns:a16="http://schemas.microsoft.com/office/drawing/2014/main" id="{D385CF26-FF7C-44CC-8159-4C9EBFB27A84}"/>
                </a:ext>
              </a:extLst>
            </p:cNvPr>
            <p:cNvSpPr txBox="1">
              <a:spLocks noChangeArrowheads="1"/>
            </p:cNvSpPr>
            <p:nvPr/>
          </p:nvSpPr>
          <p:spPr bwMode="auto">
            <a:xfrm>
              <a:off x="7214234" y="4800600"/>
              <a:ext cx="5581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rPr>
                <a:t>2 µm</a:t>
              </a:r>
            </a:p>
          </p:txBody>
        </p:sp>
      </p:grpSp>
      <p:sp>
        <p:nvSpPr>
          <p:cNvPr id="7180" name="TextBox 16">
            <a:extLst>
              <a:ext uri="{FF2B5EF4-FFF2-40B4-BE49-F238E27FC236}">
                <a16:creationId xmlns:a16="http://schemas.microsoft.com/office/drawing/2014/main" id="{4A1DC47B-3966-484F-A534-0B72D6EC6CC6}"/>
              </a:ext>
            </a:extLst>
          </p:cNvPr>
          <p:cNvSpPr txBox="1">
            <a:spLocks noChangeArrowheads="1"/>
          </p:cNvSpPr>
          <p:nvPr/>
        </p:nvSpPr>
        <p:spPr bwMode="auto">
          <a:xfrm>
            <a:off x="7121525" y="5314950"/>
            <a:ext cx="179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Sea Ice diatom and bacteria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(Greg Wanger)</a:t>
            </a:r>
          </a:p>
        </p:txBody>
      </p:sp>
    </p:spTree>
    <p:extLst>
      <p:ext uri="{BB962C8B-B14F-4D97-AF65-F5344CB8AC3E}">
        <p14:creationId xmlns:p14="http://schemas.microsoft.com/office/powerpoint/2010/main" val="951403751"/>
      </p:ext>
    </p:extLst>
  </p:cSld>
  <p:clrMapOvr>
    <a:masterClrMapping/>
  </p:clrMapOvr>
</p:sld>
</file>

<file path=ppt/theme/theme1.xml><?xml version="1.0" encoding="utf-8"?>
<a:theme xmlns:a="http://schemas.openxmlformats.org/drawingml/2006/main" name="16_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6472</TotalTime>
  <Words>3141</Words>
  <Application>Microsoft Office PowerPoint</Application>
  <PresentationFormat>On-screen Show (4:3)</PresentationFormat>
  <Paragraphs>496</Paragraphs>
  <Slides>46</Slides>
  <Notes>15</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46</vt:i4>
      </vt:variant>
    </vt:vector>
  </HeadingPairs>
  <TitlesOfParts>
    <vt:vector size="61" baseType="lpstr">
      <vt:lpstr>Arial</vt:lpstr>
      <vt:lpstr>Calibri</vt:lpstr>
      <vt:lpstr>Calibri Light</vt:lpstr>
      <vt:lpstr>Comic Sans MS</vt:lpstr>
      <vt:lpstr>Helvetica</vt:lpstr>
      <vt:lpstr>MS Reference Sans Serif</vt:lpstr>
      <vt:lpstr>Times New Roman</vt:lpstr>
      <vt:lpstr>16_Office Theme</vt:lpstr>
      <vt:lpstr>6_Default Design</vt:lpstr>
      <vt:lpstr>Office Theme</vt:lpstr>
      <vt:lpstr>1_Office Theme</vt:lpstr>
      <vt:lpstr>2_Office Theme</vt:lpstr>
      <vt:lpstr>6_Office Theme</vt:lpstr>
      <vt:lpstr>5_Office Theme</vt:lpstr>
      <vt:lpstr>SPW 10.0 Graph</vt:lpstr>
      <vt:lpstr>PowerPoint Presentation</vt:lpstr>
      <vt:lpstr>PowerPoint Presentation</vt:lpstr>
      <vt:lpstr>PowerPoint Presentation</vt:lpstr>
      <vt:lpstr>PowerPoint Presentation</vt:lpstr>
      <vt:lpstr>Lack of Iron Limits Phytoplankton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Diatom Molecular Tools</vt:lpstr>
      <vt:lpstr>Conjugation-based DNA delivery to P. tricornutum using a two-plasmid system</vt:lpstr>
      <vt:lpstr>   High transformation efficiency via bacterial conjugation   </vt:lpstr>
      <vt:lpstr>High plasmid delivery efficiency via bacterial conjugation</vt:lpstr>
      <vt:lpstr>ChIP-seq to identify diatom centromeres</vt:lpstr>
      <vt:lpstr>Chromosome “breakdown”: Low GC diatom sequences maintain episomes. Centromeres?</vt:lpstr>
      <vt:lpstr>Low GC “rule” mostly holds up. Exceptions have fewer contiguous A/T regions</vt:lpstr>
      <vt:lpstr>What does this mean for phytoplankton-bacteria interactions?</vt:lpstr>
      <vt:lpstr>Diatoms have a high affinity for ‘free’ ferric iron</vt:lpstr>
      <vt:lpstr>Transferrins are high-affinity Fe binding proteins</vt:lpstr>
      <vt:lpstr>Alignment of metazoan transferrins and phytoplankton ISIP2a proteins</vt:lpstr>
      <vt:lpstr>Biochemistry Part I: Complementation  and Mutagenesis</vt:lpstr>
      <vt:lpstr>Biochemistry Part I: Complementation  and Mutagenesis</vt:lpstr>
      <vt:lpstr>Biochemistry Part III:  What about carbonate?</vt:lpstr>
      <vt:lpstr>Biochemistry Part III:  What about carbonate?</vt:lpstr>
      <vt:lpstr>Biochemistry Part IV:  manipulating the seawater carbonic acid system through pH/pCO2</vt:lpstr>
      <vt:lpstr>Biochemistry Part IV:  pH/pCO2 manipulation</vt:lpstr>
      <vt:lpstr>Atmospheric CO2 is rising! The oceans are acidifying! Diatom Fe’ uptake mechanisms are inhibited!  Sad!</vt:lpstr>
      <vt:lpstr>PowerPoint Presentation</vt:lpstr>
      <vt:lpstr>PowerPoint Presentation</vt:lpstr>
      <vt:lpstr>PowerPoint Presentation</vt:lpstr>
      <vt:lpstr>PowerPoint Presentation</vt:lpstr>
      <vt:lpstr>PowerPoint Presentation</vt:lpstr>
      <vt:lpstr>PowerPoint Presentation</vt:lpstr>
    </vt:vector>
  </TitlesOfParts>
  <Company>J. Craig Venter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Allen, Andrew</cp:lastModifiedBy>
  <cp:revision>136</cp:revision>
  <dcterms:created xsi:type="dcterms:W3CDTF">2015-09-23T06:51:15Z</dcterms:created>
  <dcterms:modified xsi:type="dcterms:W3CDTF">2018-05-02T14:24:35Z</dcterms:modified>
</cp:coreProperties>
</file>